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1pPr>
    <a:lvl2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2pPr>
    <a:lvl3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3pPr>
    <a:lvl4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4pPr>
    <a:lvl5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5pPr>
    <a:lvl6pPr marL="0" marR="0" indent="22860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6pPr>
    <a:lvl7pPr marL="0" marR="0" indent="27432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7pPr>
    <a:lvl8pPr marL="0" marR="0" indent="32004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8pPr>
    <a:lvl9pPr marL="0" marR="0" indent="365760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Avenir Next Regular"/>
          <a:ea typeface="Avenir Next Regular"/>
          <a:cs typeface="Avenir Next Regular"/>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Avenir Next Medium"/>
          <a:ea typeface="Avenir Next Medium"/>
          <a:cs typeface="Avenir Next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Avenir Next Regular"/>
          <a:ea typeface="Avenir Next Regular"/>
          <a:cs typeface="Avenir Next Regular"/>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ff" i="off">
        <a:font>
          <a:latin typeface="Avenir Next Medium"/>
          <a:ea typeface="Avenir Next Medium"/>
          <a:cs typeface="Avenir Next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Avenir Next Medium"/>
          <a:ea typeface="Avenir Next Medium"/>
          <a:cs typeface="Avenir Next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b="def" i="def"/>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演示文稿标题"/>
          <p:cNvSpPr txBox="1"/>
          <p:nvPr>
            <p:ph type="title" hasCustomPrompt="1"/>
          </p:nvPr>
        </p:nvSpPr>
        <p:spPr>
          <a:xfrm>
            <a:off x="1270000" y="3289300"/>
            <a:ext cx="21844000" cy="3879454"/>
          </a:xfrm>
          <a:prstGeom prst="rect">
            <a:avLst/>
          </a:prstGeom>
        </p:spPr>
        <p:txBody>
          <a:bodyPr/>
          <a:lstStyle>
            <a:lvl1pPr defTabSz="2438338">
              <a:lnSpc>
                <a:spcPct val="90000"/>
              </a:lnSpc>
              <a:defRPr spc="-348" sz="11600">
                <a:gradFill flip="none" rotWithShape="1">
                  <a:gsLst>
                    <a:gs pos="0">
                      <a:srgbClr val="1E98FD"/>
                    </a:gs>
                    <a:gs pos="100000">
                      <a:srgbClr val="FF00F7"/>
                    </a:gs>
                  </a:gsLst>
                  <a:lin ang="3960000" scaled="0"/>
                </a:gradFill>
              </a:defRPr>
            </a:lvl1pPr>
          </a:lstStyle>
          <a:p>
            <a:pPr/>
            <a:r>
              <a:t>演示文稿标题</a:t>
            </a:r>
          </a:p>
        </p:txBody>
      </p:sp>
      <p:sp>
        <p:nvSpPr>
          <p:cNvPr id="12" name="作者和日期"/>
          <p:cNvSpPr txBox="1"/>
          <p:nvPr>
            <p:ph type="body" sz="quarter" idx="21" hasCustomPrompt="1"/>
          </p:nvPr>
        </p:nvSpPr>
        <p:spPr>
          <a:xfrm>
            <a:off x="1270000" y="12160429"/>
            <a:ext cx="21844000" cy="694056"/>
          </a:xfrm>
          <a:prstGeom prst="rect">
            <a:avLst/>
          </a:prstGeom>
        </p:spPr>
        <p:txBody>
          <a:bodyPr/>
          <a:lstStyle>
            <a:lvl1pPr marL="0" indent="0" algn="ctr" defTabSz="792479">
              <a:spcBef>
                <a:spcPts val="0"/>
              </a:spcBef>
              <a:buClrTx/>
              <a:buSzTx/>
              <a:buNone/>
              <a:defRPr sz="3359">
                <a:latin typeface="Avenir Next Medium"/>
                <a:ea typeface="Avenir Next Medium"/>
                <a:cs typeface="Avenir Next Medium"/>
                <a:sym typeface="Avenir Next Medium"/>
              </a:defRPr>
            </a:lvl1pPr>
          </a:lstStyle>
          <a:p>
            <a:pPr/>
            <a:r>
              <a:t>作者和日期</a:t>
            </a:r>
          </a:p>
        </p:txBody>
      </p:sp>
      <p:sp>
        <p:nvSpPr>
          <p:cNvPr id="13" name="正文级别 1…"/>
          <p:cNvSpPr txBox="1"/>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Avenir Next Medium"/>
                <a:ea typeface="Avenir Next Medium"/>
                <a:cs typeface="Avenir Next Medium"/>
                <a:sym typeface="Avenir Next Medium"/>
              </a:defRPr>
            </a:lvl1pPr>
            <a:lvl2pPr marL="0" indent="0" algn="ctr" defTabSz="825500">
              <a:spcBef>
                <a:spcPts val="0"/>
              </a:spcBef>
              <a:buClrTx/>
              <a:buSzTx/>
              <a:buNone/>
              <a:defRPr sz="6400">
                <a:latin typeface="Avenir Next Medium"/>
                <a:ea typeface="Avenir Next Medium"/>
                <a:cs typeface="Avenir Next Medium"/>
                <a:sym typeface="Avenir Next Medium"/>
              </a:defRPr>
            </a:lvl2pPr>
            <a:lvl3pPr marL="0" indent="0" algn="ctr" defTabSz="825500">
              <a:spcBef>
                <a:spcPts val="0"/>
              </a:spcBef>
              <a:buClrTx/>
              <a:buSzTx/>
              <a:buNone/>
              <a:defRPr sz="6400">
                <a:latin typeface="Avenir Next Medium"/>
                <a:ea typeface="Avenir Next Medium"/>
                <a:cs typeface="Avenir Next Medium"/>
                <a:sym typeface="Avenir Next Medium"/>
              </a:defRPr>
            </a:lvl3pPr>
            <a:lvl4pPr marL="0" indent="0" algn="ctr" defTabSz="825500">
              <a:spcBef>
                <a:spcPts val="0"/>
              </a:spcBef>
              <a:buClrTx/>
              <a:buSzTx/>
              <a:buNone/>
              <a:defRPr sz="6400">
                <a:latin typeface="Avenir Next Medium"/>
                <a:ea typeface="Avenir Next Medium"/>
                <a:cs typeface="Avenir Next Medium"/>
                <a:sym typeface="Avenir Next Medium"/>
              </a:defRPr>
            </a:lvl4pPr>
            <a:lvl5pPr marL="0" indent="0" algn="ctr" defTabSz="825500">
              <a:spcBef>
                <a:spcPts val="0"/>
              </a:spcBef>
              <a:buClrTx/>
              <a:buSzTx/>
              <a:buNone/>
              <a:defRPr sz="6400">
                <a:latin typeface="Avenir Next Medium"/>
                <a:ea typeface="Avenir Next Medium"/>
                <a:cs typeface="Avenir Next Medium"/>
                <a:sym typeface="Avenir Next Medium"/>
              </a:defRPr>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1pPr>
            <a:lvl2pPr marL="0" indent="45720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2pPr>
            <a:lvl3pPr marL="0" indent="91440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3pPr>
            <a:lvl4pPr marL="0" indent="137160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4pPr>
            <a:lvl5pPr marL="0" indent="1828800" algn="ctr">
              <a:spcBef>
                <a:spcPts val="0"/>
              </a:spcBef>
              <a:buClrTx/>
              <a:buSzTx/>
              <a:buNone/>
              <a:defRPr spc="-252" sz="8400">
                <a:gradFill flip="none" rotWithShape="1">
                  <a:gsLst>
                    <a:gs pos="0">
                      <a:srgbClr val="1E98FD"/>
                    </a:gs>
                    <a:gs pos="100000">
                      <a:srgbClr val="FF00F7"/>
                    </a:gs>
                  </a:gsLst>
                  <a:lin ang="3960000" scaled="0"/>
                </a:gradFill>
                <a:latin typeface="Avenir Next Medium"/>
                <a:ea typeface="Avenir Next Medium"/>
                <a:cs typeface="Avenir Next Medium"/>
                <a:sym typeface="Avenir Next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1pPr>
            <a:lvl2pPr marL="0" indent="4572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2pPr>
            <a:lvl3pPr marL="0" indent="9144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3pPr>
            <a:lvl4pPr marL="0" indent="13716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4pPr>
            <a:lvl5pPr marL="0" indent="1828800" algn="ctr" defTabSz="2438338">
              <a:lnSpc>
                <a:spcPct val="80000"/>
              </a:lnSpc>
              <a:spcBef>
                <a:spcPts val="0"/>
              </a:spcBef>
              <a:buClrTx/>
              <a:buSzTx/>
              <a:buNone/>
              <a:defRPr spc="-448" sz="22400">
                <a:gradFill flip="none" rotWithShape="1">
                  <a:gsLst>
                    <a:gs pos="0">
                      <a:srgbClr val="1E98FD"/>
                    </a:gs>
                    <a:gs pos="100000">
                      <a:srgbClr val="FF00F7"/>
                    </a:gs>
                  </a:gsLst>
                  <a:lin ang="3960000" scaled="0"/>
                </a:gradFill>
                <a:latin typeface="+mn-lt"/>
                <a:ea typeface="+mn-ea"/>
                <a:cs typeface="+mn-cs"/>
                <a:sym typeface="Avenir Next Demi Bold"/>
              </a:defRPr>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Avenir Next Medium"/>
                <a:ea typeface="Avenir Next Medium"/>
                <a:cs typeface="Avenir Next Medium"/>
                <a:sym typeface="Avenir Next Medium"/>
              </a:defRPr>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1270000" y="11155086"/>
            <a:ext cx="21844000" cy="832613"/>
          </a:xfrm>
          <a:prstGeom prst="rect">
            <a:avLst/>
          </a:prstGeom>
        </p:spPr>
        <p:txBody>
          <a:bodyPr anchor="ctr"/>
          <a:lstStyle>
            <a:lvl1pPr marL="0" indent="0" algn="ctr" defTabSz="784225">
              <a:spcBef>
                <a:spcPts val="0"/>
              </a:spcBef>
              <a:buClrTx/>
              <a:buSzTx/>
              <a:buNone/>
              <a:defRPr sz="4180">
                <a:latin typeface="Avenir Next Medium"/>
                <a:ea typeface="Avenir Next Medium"/>
                <a:cs typeface="Avenir Next Medium"/>
                <a:sym typeface="Avenir Next Medium"/>
              </a:defRPr>
            </a:lvl1pPr>
          </a:lstStyle>
          <a:p>
            <a:pPr/>
            <a:r>
              <a:t>属性</a:t>
            </a:r>
          </a:p>
        </p:txBody>
      </p:sp>
      <p:sp>
        <p:nvSpPr>
          <p:cNvPr id="116" name="正文级别 1…"/>
          <p:cNvSpPr txBox="1"/>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1pPr>
            <a:lvl2pPr marL="0" indent="4572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2pPr>
            <a:lvl3pPr marL="0" indent="9144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3pPr>
            <a:lvl4pPr marL="0" indent="13716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4pPr>
            <a:lvl5pPr marL="0" indent="1828800" algn="ctr">
              <a:lnSpc>
                <a:spcPct val="80000"/>
              </a:lnSpc>
              <a:spcBef>
                <a:spcPts val="0"/>
              </a:spcBef>
              <a:buClrTx/>
              <a:buSzTx/>
              <a:buNone/>
              <a:defRPr spc="-168" sz="8400">
                <a:gradFill flip="none" rotWithShape="1">
                  <a:gsLst>
                    <a:gs pos="0">
                      <a:srgbClr val="FF00D8"/>
                    </a:gs>
                    <a:gs pos="100000">
                      <a:srgbClr val="FF542E"/>
                    </a:gs>
                  </a:gsLst>
                  <a:lin ang="3960000" scaled="0"/>
                </a:gradFill>
                <a:latin typeface="+mn-lt"/>
                <a:ea typeface="+mn-ea"/>
                <a:cs typeface="+mn-cs"/>
                <a:sym typeface="Avenir Next Demi Bold"/>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988149250_2145x1620.jpg"/>
          <p:cNvSpPr/>
          <p:nvPr>
            <p:ph type="pic" sz="half" idx="21"/>
          </p:nvPr>
        </p:nvSpPr>
        <p:spPr>
          <a:xfrm>
            <a:off x="12192000" y="4813300"/>
            <a:ext cx="12192000" cy="9207945"/>
          </a:xfrm>
          <a:prstGeom prst="rect">
            <a:avLst/>
          </a:prstGeom>
        </p:spPr>
        <p:txBody>
          <a:bodyPr lIns="91439" tIns="45719" rIns="91439" bIns="45719">
            <a:noAutofit/>
          </a:bodyPr>
          <a:lstStyle/>
          <a:p>
            <a:pPr/>
          </a:p>
        </p:txBody>
      </p:sp>
      <p:sp>
        <p:nvSpPr>
          <p:cNvPr id="125" name="1169517375_2880x1920.jpg"/>
          <p:cNvSpPr/>
          <p:nvPr>
            <p:ph type="pic" sz="half" idx="22"/>
          </p:nvPr>
        </p:nvSpPr>
        <p:spPr>
          <a:xfrm>
            <a:off x="12192000" y="-628650"/>
            <a:ext cx="12192000" cy="8128000"/>
          </a:xfrm>
          <a:prstGeom prst="rect">
            <a:avLst/>
          </a:prstGeom>
        </p:spPr>
        <p:txBody>
          <a:bodyPr lIns="91439" tIns="45719" rIns="91439" bIns="45719">
            <a:noAutofit/>
          </a:bodyPr>
          <a:lstStyle/>
          <a:p>
            <a:pPr/>
          </a:p>
        </p:txBody>
      </p:sp>
      <p:sp>
        <p:nvSpPr>
          <p:cNvPr id="126" name="184386109_2439x1626.jpg"/>
          <p:cNvSpPr/>
          <p:nvPr>
            <p:ph type="pic" idx="23"/>
          </p:nvPr>
        </p:nvSpPr>
        <p:spPr>
          <a:xfrm>
            <a:off x="-4203700" y="0"/>
            <a:ext cx="20574000" cy="13716000"/>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1169517375_2880x1920.jpg"/>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1169517375_2880x1920.jpg"/>
          <p:cNvSpPr/>
          <p:nvPr>
            <p:ph type="pic" idx="21"/>
          </p:nvPr>
        </p:nvSpPr>
        <p:spPr>
          <a:xfrm>
            <a:off x="0" y="-1270000"/>
            <a:ext cx="24384000" cy="16256001"/>
          </a:xfrm>
          <a:prstGeom prst="rect">
            <a:avLst/>
          </a:prstGeom>
        </p:spPr>
        <p:txBody>
          <a:bodyPr lIns="91439" tIns="45719" rIns="91439" bIns="45719">
            <a:noAutofit/>
          </a:bodyPr>
          <a:lstStyle/>
          <a:p>
            <a:pPr/>
          </a:p>
        </p:txBody>
      </p:sp>
      <p:sp>
        <p:nvSpPr>
          <p:cNvPr id="22" name="作者和日期"/>
          <p:cNvSpPr txBox="1"/>
          <p:nvPr>
            <p:ph type="body" sz="quarter" idx="22" hasCustomPrompt="1"/>
          </p:nvPr>
        </p:nvSpPr>
        <p:spPr>
          <a:xfrm>
            <a:off x="1270000" y="12166600"/>
            <a:ext cx="21844000" cy="694055"/>
          </a:xfrm>
          <a:prstGeom prst="rect">
            <a:avLst/>
          </a:prstGeom>
        </p:spPr>
        <p:txBody>
          <a:bodyPr/>
          <a:lstStyle>
            <a:lvl1pPr marL="0" indent="0" algn="ctr" defTabSz="792479">
              <a:spcBef>
                <a:spcPts val="0"/>
              </a:spcBef>
              <a:buClrTx/>
              <a:buSzTx/>
              <a:buNone/>
              <a:defRPr sz="3359">
                <a:solidFill>
                  <a:srgbClr val="FFFFFF"/>
                </a:solidFill>
                <a:latin typeface="Avenir Next Medium"/>
                <a:ea typeface="Avenir Next Medium"/>
                <a:cs typeface="Avenir Next Medium"/>
                <a:sym typeface="Avenir Next Medium"/>
              </a:defRPr>
            </a:lvl1pPr>
          </a:lstStyle>
          <a:p>
            <a:pPr/>
            <a:r>
              <a:t>作者和日期</a:t>
            </a:r>
          </a:p>
        </p:txBody>
      </p:sp>
      <p:sp>
        <p:nvSpPr>
          <p:cNvPr id="23" name="演示文稿标题"/>
          <p:cNvSpPr txBox="1"/>
          <p:nvPr>
            <p:ph type="title" hasCustomPrompt="1"/>
          </p:nvPr>
        </p:nvSpPr>
        <p:spPr>
          <a:xfrm>
            <a:off x="1270000" y="3289300"/>
            <a:ext cx="21844000" cy="3873500"/>
          </a:xfrm>
          <a:prstGeom prst="rect">
            <a:avLst/>
          </a:prstGeom>
        </p:spPr>
        <p:txBody>
          <a:bodyPr/>
          <a:lstStyle>
            <a:lvl1pPr defTabSz="2438400">
              <a:lnSpc>
                <a:spcPct val="90000"/>
              </a:lnSpc>
              <a:defRPr spc="-348" sz="11600">
                <a:solidFill>
                  <a:srgbClr val="FFFFFF"/>
                </a:solidFill>
              </a:defRPr>
            </a:lvl1pPr>
          </a:lstStyle>
          <a:p>
            <a:pPr/>
            <a:r>
              <a:t>演示文稿标题</a:t>
            </a:r>
          </a:p>
        </p:txBody>
      </p:sp>
      <p:sp>
        <p:nvSpPr>
          <p:cNvPr id="24" name="正文级别 1…"/>
          <p:cNvSpPr txBox="1"/>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1pPr>
            <a:lvl2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2pPr>
            <a:lvl3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3pPr>
            <a:lvl4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4pPr>
            <a:lvl5pPr marL="0" indent="0" algn="ctr" defTabSz="825500">
              <a:spcBef>
                <a:spcPts val="0"/>
              </a:spcBef>
              <a:buClrTx/>
              <a:buSzTx/>
              <a:buNone/>
              <a:defRPr sz="6400">
                <a:solidFill>
                  <a:srgbClr val="FFFFFF"/>
                </a:solidFill>
                <a:latin typeface="Avenir Next Medium"/>
                <a:ea typeface="Avenir Next Medium"/>
                <a:cs typeface="Avenir Next Medium"/>
                <a:sym typeface="Avenir Next Medium"/>
              </a:defRPr>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184386109_2439x1626.jpg"/>
          <p:cNvSpPr/>
          <p:nvPr>
            <p:ph type="pic" idx="21"/>
          </p:nvPr>
        </p:nvSpPr>
        <p:spPr>
          <a:xfrm>
            <a:off x="7962900" y="-25400"/>
            <a:ext cx="20650200" cy="137668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pPr/>
            <a:r>
              <a:t>幻灯片标题</a:t>
            </a:r>
          </a:p>
        </p:txBody>
      </p:sp>
      <p:sp>
        <p:nvSpPr>
          <p:cNvPr id="34" name="正文级别 1…"/>
          <p:cNvSpPr txBox="1"/>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Avenir Next Medium"/>
                <a:ea typeface="Avenir Next Medium"/>
                <a:cs typeface="Avenir Next Medium"/>
                <a:sym typeface="Avenir Next Medium"/>
              </a:defRPr>
            </a:lvl1pPr>
            <a:lvl2pPr marL="0" indent="457200" algn="ctr" defTabSz="825500">
              <a:spcBef>
                <a:spcPts val="0"/>
              </a:spcBef>
              <a:buClrTx/>
              <a:buSzTx/>
              <a:buNone/>
              <a:defRPr sz="5400">
                <a:latin typeface="Avenir Next Medium"/>
                <a:ea typeface="Avenir Next Medium"/>
                <a:cs typeface="Avenir Next Medium"/>
                <a:sym typeface="Avenir Next Medium"/>
              </a:defRPr>
            </a:lvl2pPr>
            <a:lvl3pPr marL="0" indent="914400" algn="ctr" defTabSz="825500">
              <a:spcBef>
                <a:spcPts val="0"/>
              </a:spcBef>
              <a:buClrTx/>
              <a:buSzTx/>
              <a:buNone/>
              <a:defRPr sz="5400">
                <a:latin typeface="Avenir Next Medium"/>
                <a:ea typeface="Avenir Next Medium"/>
                <a:cs typeface="Avenir Next Medium"/>
                <a:sym typeface="Avenir Next Medium"/>
              </a:defRPr>
            </a:lvl3pPr>
            <a:lvl4pPr marL="0" indent="1371600" algn="ctr" defTabSz="825500">
              <a:spcBef>
                <a:spcPts val="0"/>
              </a:spcBef>
              <a:buClrTx/>
              <a:buSzTx/>
              <a:buNone/>
              <a:defRPr sz="5400">
                <a:latin typeface="Avenir Next Medium"/>
                <a:ea typeface="Avenir Next Medium"/>
                <a:cs typeface="Avenir Next Medium"/>
                <a:sym typeface="Avenir Next Medium"/>
              </a:defRPr>
            </a:lvl4pPr>
            <a:lvl5pPr marL="0" indent="1828800" algn="ctr" defTabSz="825500">
              <a:spcBef>
                <a:spcPts val="0"/>
              </a:spcBef>
              <a:buClrTx/>
              <a:buSzTx/>
              <a:buNone/>
              <a:defRPr sz="5400">
                <a:latin typeface="Avenir Next Medium"/>
                <a:ea typeface="Avenir Next Medium"/>
                <a:cs typeface="Avenir Next Medium"/>
                <a:sym typeface="Avenir Next Medium"/>
              </a:defRPr>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xfrm>
            <a:off x="1270000" y="4269316"/>
            <a:ext cx="21844000" cy="8432801"/>
          </a:xfrm>
          <a:prstGeom prst="rect">
            <a:avLst/>
          </a:prstGeom>
        </p:spPr>
        <p:txBody>
          <a:bodyPr numCol="2" spcCol="109220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988149250_2145x1620.jpg"/>
          <p:cNvSpPr/>
          <p:nvPr>
            <p:ph type="pic" idx="21"/>
          </p:nvPr>
        </p:nvSpPr>
        <p:spPr>
          <a:xfrm>
            <a:off x="10185400" y="0"/>
            <a:ext cx="18161000" cy="13716000"/>
          </a:xfrm>
          <a:prstGeom prst="rect">
            <a:avLst/>
          </a:prstGeom>
        </p:spPr>
        <p:txBody>
          <a:bodyPr lIns="91439" tIns="45719" rIns="91439" bIns="45719">
            <a:noAutofit/>
          </a:bodyPr>
          <a:lstStyle/>
          <a:p>
            <a:pPr/>
          </a:p>
        </p:txBody>
      </p:sp>
      <p:sp>
        <p:nvSpPr>
          <p:cNvPr id="61" name="幻灯片标题"/>
          <p:cNvSpPr txBox="1"/>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pPr/>
            <a:r>
              <a:t>幻灯片标题</a:t>
            </a:r>
          </a:p>
        </p:txBody>
      </p:sp>
      <p:sp>
        <p:nvSpPr>
          <p:cNvPr id="62" name="正文级别 1…"/>
          <p:cNvSpPr txBox="1"/>
          <p:nvPr>
            <p:ph type="body" sz="half" idx="1" hasCustomPrompt="1"/>
          </p:nvPr>
        </p:nvSpPr>
        <p:spPr>
          <a:xfrm>
            <a:off x="1270000" y="4267200"/>
            <a:ext cx="9652000" cy="8432800"/>
          </a:xfrm>
          <a:prstGeom prst="rect">
            <a:avLst/>
          </a:prstGeom>
        </p:spPr>
        <p:txBody>
          <a:bodyPr/>
          <a:lstStyle/>
          <a:p>
            <a:pPr/>
            <a:r>
              <a:t>幻灯片项目符号文本</a:t>
            </a:r>
          </a:p>
          <a:p>
            <a:pPr lvl="1"/>
            <a:r>
              <a:t/>
            </a:r>
          </a:p>
          <a:p>
            <a:pPr lvl="2"/>
            <a:r>
              <a:t/>
            </a:r>
          </a:p>
          <a:p>
            <a:pPr lvl="3"/>
            <a:r>
              <a:t/>
            </a:r>
          </a:p>
          <a:p>
            <a:pPr lvl="4"/>
            <a:r>
              <a:t/>
            </a:r>
          </a:p>
        </p:txBody>
      </p:sp>
      <p:sp>
        <p:nvSpPr>
          <p:cNvPr id="63" name="幻灯片副标题"/>
          <p:cNvSpPr txBox="1"/>
          <p:nvPr>
            <p:ph type="body" sz="quarter" idx="22" hasCustomPrompt="1"/>
          </p:nvPr>
        </p:nvSpPr>
        <p:spPr>
          <a:xfrm>
            <a:off x="1270000" y="2133600"/>
            <a:ext cx="9652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pPr/>
            <a:r>
              <a:t>幻灯片副标题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70000" y="3289300"/>
            <a:ext cx="21844000" cy="3873500"/>
          </a:xfrm>
          <a:prstGeom prst="rect">
            <a:avLst/>
          </a:prstGeom>
        </p:spPr>
        <p:txBody>
          <a:bodyPr/>
          <a:lstStyle>
            <a:lvl1pPr>
              <a:lnSpc>
                <a:spcPct val="90000"/>
              </a:lnSpc>
              <a:defRPr spc="-348" sz="11600">
                <a:gradFill flip="none" rotWithShape="1">
                  <a:gsLst>
                    <a:gs pos="0">
                      <a:srgbClr val="FF00D8"/>
                    </a:gs>
                    <a:gs pos="100000">
                      <a:srgbClr val="FF542E"/>
                    </a:gs>
                  </a:gsLst>
                  <a:lin ang="3960000" scaled="0"/>
                </a:gradFill>
              </a:defRPr>
            </a:lvl1pPr>
          </a:lstStyle>
          <a:p>
            <a:pPr/>
            <a:r>
              <a:t>章节标题</a:t>
            </a:r>
          </a:p>
        </p:txBody>
      </p:sp>
      <p:sp>
        <p:nvSpPr>
          <p:cNvPr id="7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prstGeom prst="rect">
            <a:avLst/>
          </a:prstGeom>
        </p:spPr>
        <p:txBody>
          <a:bodyPr/>
          <a:lstStyle/>
          <a:p>
            <a:pPr/>
            <a:r>
              <a:t>幻灯片标题</a:t>
            </a:r>
          </a:p>
        </p:txBody>
      </p:sp>
      <p:sp>
        <p:nvSpPr>
          <p:cNvPr id="80" name="幻灯片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70000" y="812800"/>
            <a:ext cx="21844000" cy="1562100"/>
          </a:xfrm>
          <a:prstGeom prst="rect">
            <a:avLst/>
          </a:prstGeom>
        </p:spPr>
        <p:txBody>
          <a:bodyPr/>
          <a:lstStyle/>
          <a:p>
            <a:pPr/>
            <a:r>
              <a:t>议程标题</a:t>
            </a:r>
          </a:p>
        </p:txBody>
      </p:sp>
      <p:sp>
        <p:nvSpPr>
          <p:cNvPr id="89" name="议程副标题"/>
          <p:cNvSpPr txBox="1"/>
          <p:nvPr>
            <p:ph type="body" sz="quarter" idx="21" hasCustomPrompt="1"/>
          </p:nvPr>
        </p:nvSpPr>
        <p:spPr>
          <a:xfrm>
            <a:off x="1270000" y="2133600"/>
            <a:ext cx="21844000" cy="1016000"/>
          </a:xfrm>
          <a:prstGeom prst="rect">
            <a:avLst/>
          </a:prstGeom>
        </p:spPr>
        <p:txBody>
          <a:bodyPr/>
          <a:lstStyle>
            <a:lvl1pPr marL="0" indent="0" algn="ctr" defTabSz="784225">
              <a:spcBef>
                <a:spcPts val="0"/>
              </a:spcBef>
              <a:buClrTx/>
              <a:buSzTx/>
              <a:buNone/>
              <a:defRPr sz="5130">
                <a:latin typeface="Avenir Next Medium"/>
                <a:ea typeface="Avenir Next Medium"/>
                <a:cs typeface="Avenir Next Medium"/>
                <a:sym typeface="Avenir Next Medium"/>
              </a:defRPr>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buClrTx/>
              <a:buSzTx/>
              <a:buNone/>
              <a:defRPr spc="-55" sz="5500"/>
            </a:lvl1pPr>
            <a:lvl2pPr marL="0" indent="457200" defTabSz="825500">
              <a:buClrTx/>
              <a:buSzTx/>
              <a:buNone/>
              <a:defRPr spc="-55" sz="5500"/>
            </a:lvl2pPr>
            <a:lvl3pPr marL="0" indent="914400" defTabSz="825500">
              <a:buClrTx/>
              <a:buSzTx/>
              <a:buNone/>
              <a:defRPr spc="-55" sz="5500"/>
            </a:lvl3pPr>
            <a:lvl4pPr marL="0" indent="1371600" defTabSz="825500">
              <a:buClrTx/>
              <a:buSzTx/>
              <a:buNone/>
              <a:defRPr spc="-55" sz="5500"/>
            </a:lvl4pPr>
            <a:lvl5pPr marL="0" indent="1828800" defTabSz="825500">
              <a:buClrTx/>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幻灯片标题</a:t>
            </a:r>
          </a:p>
        </p:txBody>
      </p:sp>
      <p:sp>
        <p:nvSpPr>
          <p:cNvPr id="3" name="正文级别 1…"/>
          <p:cNvSpPr txBox="1"/>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1966448" y="13065506"/>
            <a:ext cx="438405" cy="482601"/>
          </a:xfrm>
          <a:prstGeom prst="rect">
            <a:avLst/>
          </a:prstGeom>
          <a:ln w="12700">
            <a:miter lim="400000"/>
          </a:ln>
        </p:spPr>
        <p:txBody>
          <a:bodyPr wrap="none" lIns="50800" tIns="50800" rIns="50800" bIns="50800" anchor="b">
            <a:spAutoFit/>
          </a:bodyPr>
          <a:lstStyle>
            <a:lvl1pPr>
              <a:defRPr sz="2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1pPr>
      <a:lvl2pPr marL="0" marR="0" indent="457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2pPr>
      <a:lvl3pPr marL="0" marR="0" indent="914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3pPr>
      <a:lvl4pPr marL="0" marR="0" indent="1371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4pPr>
      <a:lvl5pPr marL="0" marR="0" indent="18288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5pPr>
      <a:lvl6pPr marL="0" marR="0" indent="22860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6pPr>
      <a:lvl7pPr marL="0" marR="0" indent="27432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7pPr>
      <a:lvl8pPr marL="0" marR="0" indent="32004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8pPr>
      <a:lvl9pPr marL="0" marR="0" indent="3657600" algn="ctr" defTabSz="825500" rtl="0" latinLnBrk="0">
        <a:lnSpc>
          <a:spcPct val="80000"/>
        </a:lnSpc>
        <a:spcBef>
          <a:spcPts val="0"/>
        </a:spcBef>
        <a:spcAft>
          <a:spcPts val="0"/>
        </a:spcAft>
        <a:buClrTx/>
        <a:buSzTx/>
        <a:buFontTx/>
        <a:buNone/>
        <a:tabLst/>
        <a:defRPr b="0" baseline="0" cap="none" i="0" spc="-252" strike="noStrike" sz="8400" u="none">
          <a:solidFill>
            <a:srgbClr val="000000"/>
          </a:solidFill>
          <a:uFillTx/>
          <a:latin typeface="+mn-lt"/>
          <a:ea typeface="+mn-ea"/>
          <a:cs typeface="+mn-cs"/>
          <a:sym typeface="Avenir Next Demi 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b="0" baseline="0" cap="none" i="0" spc="0" strike="noStrike" sz="4800" u="none">
          <a:solidFill>
            <a:srgbClr val="000000"/>
          </a:solidFill>
          <a:uFillTx/>
          <a:latin typeface="Avenir Next Regular"/>
          <a:ea typeface="Avenir Next Regular"/>
          <a:cs typeface="Avenir Next Regular"/>
          <a:sym typeface="Avenir Next Regular"/>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1pPr>
      <a:lvl2pPr marL="0" marR="0" indent="457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2pPr>
      <a:lvl3pPr marL="0" marR="0" indent="914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3pPr>
      <a:lvl4pPr marL="0" marR="0" indent="1371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4pPr>
      <a:lvl5pPr marL="0" marR="0" indent="18288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5pPr>
      <a:lvl6pPr marL="0" marR="0" indent="22860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6pPr>
      <a:lvl7pPr marL="0" marR="0" indent="27432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7pPr>
      <a:lvl8pPr marL="0" marR="0" indent="32004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8pPr>
      <a:lvl9pPr marL="0" marR="0" indent="3657600" algn="ctr" defTabSz="825500" rtl="0" latinLnBrk="0">
        <a:lnSpc>
          <a:spcPct val="100000"/>
        </a:lnSpc>
        <a:spcBef>
          <a:spcPts val="0"/>
        </a:spcBef>
        <a:spcAft>
          <a:spcPts val="0"/>
        </a:spcAft>
        <a:buClrTx/>
        <a:buSzTx/>
        <a:buFontTx/>
        <a:buNone/>
        <a:tabLst/>
        <a:defRPr b="0" baseline="0" cap="none" i="0" spc="0" strike="noStrike" sz="22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 Id="rId3" Type="http://schemas.openxmlformats.org/officeDocument/2006/relationships/image" Target="../media/image2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aper Sharing"/>
          <p:cNvSpPr txBox="1"/>
          <p:nvPr>
            <p:ph type="ctrTitle"/>
          </p:nvPr>
        </p:nvSpPr>
        <p:spPr>
          <a:prstGeom prst="rect">
            <a:avLst/>
          </a:prstGeom>
        </p:spPr>
        <p:txBody>
          <a:bodyPr/>
          <a:lstStyle/>
          <a:p>
            <a:pPr/>
            <a:r>
              <a:t>Paper Sharing</a:t>
            </a:r>
          </a:p>
        </p:txBody>
      </p:sp>
      <p:sp>
        <p:nvSpPr>
          <p:cNvPr id="152" name="赵若情          2021.12.06"/>
          <p:cNvSpPr txBox="1"/>
          <p:nvPr>
            <p:ph type="body" idx="21"/>
          </p:nvPr>
        </p:nvSpPr>
        <p:spPr>
          <a:xfrm>
            <a:off x="1270000" y="9086971"/>
            <a:ext cx="21844000" cy="694056"/>
          </a:xfrm>
          <a:prstGeom prst="rect">
            <a:avLst/>
          </a:prstGeom>
          <a:extLst>
            <a:ext uri="{C572A759-6A51-4108-AA02-DFA0A04FC94B}">
              <ma14:wrappingTextBoxFlag xmlns:ma14="http://schemas.microsoft.com/office/mac/drawingml/2011/main" val="1"/>
            </a:ext>
          </a:extLst>
        </p:spPr>
        <p:txBody>
          <a:bodyPr/>
          <a:lstStyle/>
          <a:p>
            <a:pPr lvl="1" marL="0" indent="434340" algn="ctr" defTabSz="784225">
              <a:spcBef>
                <a:spcPts val="0"/>
              </a:spcBef>
              <a:buClrTx/>
              <a:buSzTx/>
              <a:buNone/>
              <a:defRPr sz="3325">
                <a:latin typeface="Avenir Next Medium"/>
                <a:ea typeface="Avenir Next Medium"/>
                <a:cs typeface="Avenir Next Medium"/>
                <a:sym typeface="Avenir Next Medium"/>
              </a:defRPr>
            </a:pPr>
            <a:r>
              <a:t>赵若情          2021.12.06</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Joint Learning…"/>
          <p:cNvSpPr txBox="1"/>
          <p:nvPr/>
        </p:nvSpPr>
        <p:spPr>
          <a:xfrm>
            <a:off x="2344250" y="2721131"/>
            <a:ext cx="19794122" cy="82737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6899" indent="-426899" algn="l" defTabSz="457200">
              <a:spcBef>
                <a:spcPts val="1200"/>
              </a:spcBef>
              <a:buClr>
                <a:srgbClr val="000000"/>
              </a:buClr>
              <a:buSzPct val="100000"/>
              <a:buChar char="•"/>
              <a:defRPr sz="3666">
                <a:latin typeface="Helvetica"/>
                <a:ea typeface="Helvetica"/>
                <a:cs typeface="Helvetica"/>
                <a:sym typeface="Helvetica"/>
              </a:defRPr>
            </a:pPr>
            <a:r>
              <a:t>Joint Learning </a:t>
            </a:r>
            <a:endParaRPr sz="1200"/>
          </a:p>
          <a:p>
            <a:pPr algn="l" defTabSz="457200">
              <a:spcBef>
                <a:spcPts val="1200"/>
              </a:spcBef>
              <a:defRPr sz="3033">
                <a:latin typeface="Helvetica"/>
                <a:ea typeface="Helvetica"/>
                <a:cs typeface="Helvetica"/>
                <a:sym typeface="Helvetica"/>
              </a:defRPr>
            </a:pPr>
            <a:r>
              <a:t>we concatenate the two forms of representations X</a:t>
            </a:r>
            <a:r>
              <a:rPr baseline="13188"/>
              <a:t>ˆ </a:t>
            </a:r>
            <a:r>
              <a:t>= [X</a:t>
            </a:r>
            <a:r>
              <a:rPr baseline="13188"/>
              <a:t>ˆ </a:t>
            </a:r>
            <a:r>
              <a:rPr baseline="-10945"/>
              <a:t>AETE</a:t>
            </a:r>
            <a:r>
              <a:rPr baseline="-4945"/>
              <a:t> </a:t>
            </a:r>
            <a:r>
              <a:t>; X</a:t>
            </a:r>
            <a:r>
              <a:rPr baseline="13188"/>
              <a:t>ˆ </a:t>
            </a:r>
            <a:r>
              <a:rPr baseline="-10945"/>
              <a:t>SW −GAP</a:t>
            </a:r>
            <a:r>
              <a:rPr baseline="-4945"/>
              <a:t> </a:t>
            </a:r>
            <a:r>
              <a:t>] and use a final fully-connected layer to produce the output for multi-label classification. </a:t>
            </a:r>
          </a:p>
          <a:p>
            <a:pPr algn="l" defTabSz="457200">
              <a:spcBef>
                <a:spcPts val="1200"/>
              </a:spcBef>
              <a:defRPr sz="3033">
                <a:latin typeface="Helvetica"/>
                <a:ea typeface="Helvetica"/>
                <a:cs typeface="Helvetica"/>
                <a:sym typeface="Helvetica"/>
              </a:defRPr>
            </a:pPr>
          </a:p>
          <a:p>
            <a:pPr algn="l" defTabSz="457200">
              <a:spcBef>
                <a:spcPts val="1200"/>
              </a:spcBef>
              <a:defRPr sz="3033">
                <a:latin typeface="Helvetica"/>
                <a:ea typeface="Helvetica"/>
                <a:cs typeface="Helvetica"/>
                <a:sym typeface="Helvetica"/>
              </a:defRPr>
            </a:pPr>
            <a:r>
              <a:t>Here, we adopt the NLP-mined labels provided by [</a:t>
            </a:r>
            <a:r>
              <a:rPr>
                <a:solidFill>
                  <a:srgbClr val="00FF00"/>
                </a:solidFill>
              </a:rPr>
              <a:t>35</a:t>
            </a:r>
            <a:r>
              <a:t>] as the ‘ground-truth’ during the training. </a:t>
            </a:r>
          </a:p>
          <a:p>
            <a:pPr algn="l" defTabSz="457200">
              <a:spcBef>
                <a:spcPts val="1200"/>
              </a:spcBef>
              <a:defRPr sz="3033">
                <a:latin typeface="Helvetica"/>
                <a:ea typeface="Helvetica"/>
                <a:cs typeface="Helvetica"/>
                <a:sym typeface="Helvetica"/>
              </a:defRPr>
            </a:pPr>
            <a:r>
              <a:t>the overall loss is composed of two parts, the sigmoid cross entropy loss L</a:t>
            </a:r>
            <a:r>
              <a:rPr baseline="-4945"/>
              <a:t>C </a:t>
            </a:r>
            <a:r>
              <a:t>for the multi-label classification and the loss L</a:t>
            </a:r>
            <a:r>
              <a:rPr baseline="-4945"/>
              <a:t>R </a:t>
            </a:r>
            <a:r>
              <a:t>from the RNN generative model </a:t>
            </a:r>
          </a:p>
          <a:p>
            <a:pPr defTabSz="457200">
              <a:spcBef>
                <a:spcPts val="1200"/>
              </a:spcBef>
              <a:defRPr sz="3033">
                <a:latin typeface="Helvetica"/>
                <a:ea typeface="Helvetica"/>
                <a:cs typeface="Helvetica"/>
                <a:sym typeface="Helvetica"/>
              </a:defRPr>
            </a:pPr>
          </a:p>
          <a:p>
            <a:pPr algn="l" defTabSz="457200">
              <a:spcBef>
                <a:spcPts val="1200"/>
              </a:spcBef>
              <a:defRPr sz="3033">
                <a:latin typeface="Helvetica"/>
                <a:ea typeface="Helvetica"/>
                <a:cs typeface="Helvetica"/>
                <a:sym typeface="Helvetica"/>
              </a:defRPr>
            </a:pPr>
          </a:p>
          <a:p>
            <a:pPr marL="422941" indent="-422941" algn="l" defTabSz="457200">
              <a:spcBef>
                <a:spcPts val="1200"/>
              </a:spcBef>
              <a:buClr>
                <a:srgbClr val="000000"/>
              </a:buClr>
              <a:buSzPct val="100000"/>
              <a:buChar char="•"/>
              <a:defRPr sz="3633">
                <a:latin typeface="Helvetica"/>
                <a:ea typeface="Helvetica"/>
                <a:cs typeface="Helvetica"/>
                <a:sym typeface="Helvetica"/>
              </a:defRPr>
            </a:pPr>
            <a:r>
              <a:t>Medical Image Auto-Annotation </a:t>
            </a:r>
          </a:p>
          <a:p>
            <a:pPr algn="l" defTabSz="457200">
              <a:spcBef>
                <a:spcPts val="1200"/>
              </a:spcBef>
              <a:defRPr sz="3633">
                <a:latin typeface="Helvetica"/>
                <a:ea typeface="Helvetica"/>
                <a:cs typeface="Helvetica"/>
                <a:sym typeface="Helvetica"/>
              </a:defRPr>
            </a:pPr>
          </a:p>
          <a:p>
            <a:pPr marL="422941" indent="-422941" algn="l" defTabSz="457200">
              <a:spcBef>
                <a:spcPts val="1200"/>
              </a:spcBef>
              <a:buClr>
                <a:srgbClr val="000000"/>
              </a:buClr>
              <a:buSzPct val="100000"/>
              <a:buChar char="•"/>
              <a:defRPr sz="3633">
                <a:latin typeface="Helvetica"/>
                <a:ea typeface="Helvetica"/>
                <a:cs typeface="Helvetica"/>
                <a:sym typeface="Helvetica"/>
              </a:defRPr>
            </a:pPr>
            <a:r>
              <a:t>Automatic Classification and Reporting of Tho- rax Diseases </a:t>
            </a:r>
          </a:p>
        </p:txBody>
      </p:sp>
      <p:pic>
        <p:nvPicPr>
          <p:cNvPr id="182" name="图像" descr="图像"/>
          <p:cNvPicPr>
            <a:picLocks noChangeAspect="1"/>
          </p:cNvPicPr>
          <p:nvPr/>
        </p:nvPicPr>
        <p:blipFill>
          <a:blip r:embed="rId2">
            <a:extLst/>
          </a:blip>
          <a:stretch>
            <a:fillRect/>
          </a:stretch>
        </p:blipFill>
        <p:spPr>
          <a:xfrm>
            <a:off x="2344250" y="2721131"/>
            <a:ext cx="4368801" cy="5207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Experiments"/>
          <p:cNvSpPr txBox="1"/>
          <p:nvPr/>
        </p:nvSpPr>
        <p:spPr>
          <a:xfrm>
            <a:off x="9208617" y="1149350"/>
            <a:ext cx="5966766" cy="156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52" sz="8400">
                <a:latin typeface="+mn-lt"/>
                <a:ea typeface="+mn-ea"/>
                <a:cs typeface="+mn-cs"/>
                <a:sym typeface="Avenir Next Demi Bold"/>
              </a:defRPr>
            </a:lvl1pPr>
          </a:lstStyle>
          <a:p>
            <a:pPr/>
            <a:r>
              <a:t>Experiments</a:t>
            </a:r>
          </a:p>
        </p:txBody>
      </p:sp>
      <p:sp>
        <p:nvSpPr>
          <p:cNvPr id="185" name="Datasets…"/>
          <p:cNvSpPr txBox="1"/>
          <p:nvPr/>
        </p:nvSpPr>
        <p:spPr>
          <a:xfrm>
            <a:off x="3041117" y="2755899"/>
            <a:ext cx="3756032" cy="302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79400" indent="-279400">
              <a:buClr>
                <a:srgbClr val="000000"/>
              </a:buClr>
              <a:buSzPct val="100000"/>
              <a:buChar char="•"/>
              <a:defRPr b="1" sz="4000">
                <a:latin typeface="Helvetica"/>
                <a:ea typeface="Helvetica"/>
                <a:cs typeface="Helvetica"/>
                <a:sym typeface="Helvetica"/>
              </a:defRPr>
            </a:pPr>
            <a:r>
              <a:t>Datasets</a:t>
            </a:r>
          </a:p>
          <a:p>
            <a:pPr algn="l" defTabSz="457200">
              <a:spcBef>
                <a:spcPts val="1200"/>
              </a:spcBef>
              <a:defRPr sz="4000">
                <a:latin typeface="Times Roman"/>
                <a:ea typeface="Times Roman"/>
                <a:cs typeface="Times Roman"/>
                <a:sym typeface="Times Roman"/>
              </a:defRPr>
            </a:pPr>
            <a:r>
              <a:t>       </a:t>
            </a:r>
            <a:r>
              <a:rPr sz="3500"/>
              <a:t>-ChestX-ray14 </a:t>
            </a:r>
            <a:endParaRPr sz="3500"/>
          </a:p>
          <a:p>
            <a:pPr algn="l" defTabSz="457200">
              <a:spcBef>
                <a:spcPts val="1200"/>
              </a:spcBef>
              <a:defRPr sz="3500">
                <a:latin typeface="Times Roman"/>
                <a:ea typeface="Times Roman"/>
                <a:cs typeface="Times Roman"/>
                <a:sym typeface="Times Roman"/>
              </a:defRPr>
            </a:pPr>
            <a:r>
              <a:t>       -Hand-labeled </a:t>
            </a:r>
          </a:p>
          <a:p>
            <a:pPr algn="l" defTabSz="457200">
              <a:spcBef>
                <a:spcPts val="1200"/>
              </a:spcBef>
              <a:defRPr sz="3500">
                <a:latin typeface="Times Roman"/>
                <a:ea typeface="Times Roman"/>
                <a:cs typeface="Times Roman"/>
                <a:sym typeface="Times Roman"/>
              </a:defRPr>
            </a:pPr>
            <a:r>
              <a:t>       -OpenI </a:t>
            </a:r>
            <a:endParaRPr sz="1200"/>
          </a:p>
        </p:txBody>
      </p:sp>
      <p:sp>
        <p:nvSpPr>
          <p:cNvPr id="186" name="Report vocabulary…"/>
          <p:cNvSpPr txBox="1"/>
          <p:nvPr/>
        </p:nvSpPr>
        <p:spPr>
          <a:xfrm>
            <a:off x="2749946" y="5800724"/>
            <a:ext cx="18884107" cy="7499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8016" indent="-388016" algn="just" defTabSz="457200">
              <a:spcBef>
                <a:spcPts val="1200"/>
              </a:spcBef>
              <a:buClr>
                <a:srgbClr val="000000"/>
              </a:buClr>
              <a:buSzPct val="100000"/>
              <a:buChar char="•"/>
              <a:defRPr sz="3333">
                <a:latin typeface="Helvetica"/>
                <a:ea typeface="Helvetica"/>
                <a:cs typeface="Helvetica"/>
                <a:sym typeface="Helvetica"/>
              </a:defRPr>
            </a:pPr>
            <a:r>
              <a:t>Report vocabulary</a:t>
            </a:r>
          </a:p>
          <a:p>
            <a:pPr algn="just" defTabSz="457200">
              <a:spcBef>
                <a:spcPts val="1200"/>
              </a:spcBef>
              <a:defRPr sz="3033">
                <a:latin typeface="Helvetica"/>
                <a:ea typeface="Helvetica"/>
                <a:cs typeface="Helvetica"/>
                <a:sym typeface="Helvetica"/>
              </a:defRPr>
            </a:pPr>
            <a:r>
              <a:t>-We use all 15,472 unique words in the training set that appear at least twice. </a:t>
            </a:r>
          </a:p>
          <a:p>
            <a:pPr marL="388016" indent="-388016" algn="just" defTabSz="457200">
              <a:spcBef>
                <a:spcPts val="1200"/>
              </a:spcBef>
              <a:buClr>
                <a:srgbClr val="000000"/>
              </a:buClr>
              <a:buSzPct val="100000"/>
              <a:buChar char="•"/>
              <a:defRPr sz="3333">
                <a:latin typeface="Helvetica"/>
                <a:ea typeface="Helvetica"/>
                <a:cs typeface="Helvetica"/>
                <a:sym typeface="Helvetica"/>
              </a:defRPr>
            </a:pPr>
            <a:r>
              <a:t>Evaluation Metrics</a:t>
            </a:r>
          </a:p>
          <a:p>
            <a:pPr algn="just" defTabSz="457200">
              <a:spcBef>
                <a:spcPts val="1200"/>
              </a:spcBef>
              <a:defRPr sz="3033">
                <a:latin typeface="Helvetica"/>
                <a:ea typeface="Helvetica"/>
                <a:cs typeface="Helvetica"/>
                <a:sym typeface="Helvetica"/>
              </a:defRPr>
            </a:pPr>
            <a:r>
              <a:t>-To compare previous state-of-the- art works, we choose different evaluation metrics for differ- ent tasks so as to maintain consistency with data as reported in the previous works. </a:t>
            </a:r>
          </a:p>
          <a:p>
            <a:pPr marL="388016" indent="-388016" algn="just" defTabSz="457200">
              <a:spcBef>
                <a:spcPts val="1200"/>
              </a:spcBef>
              <a:buClr>
                <a:srgbClr val="000000"/>
              </a:buClr>
              <a:buSzPct val="100000"/>
              <a:buChar char="•"/>
              <a:defRPr sz="3333">
                <a:latin typeface="Helvetica"/>
                <a:ea typeface="Helvetica"/>
                <a:cs typeface="Helvetica"/>
                <a:sym typeface="Helvetica"/>
              </a:defRPr>
            </a:pPr>
            <a:r>
              <a:t>Training</a:t>
            </a:r>
          </a:p>
          <a:p>
            <a:pPr algn="just" defTabSz="457200">
              <a:spcBef>
                <a:spcPts val="1200"/>
              </a:spcBef>
              <a:defRPr sz="3033">
                <a:latin typeface="Helvetica"/>
                <a:ea typeface="Helvetica"/>
                <a:cs typeface="Helvetica"/>
                <a:sym typeface="Helvetica"/>
              </a:defRPr>
            </a:pPr>
            <a:r>
              <a:t>-The LSTM model contains a 256 dimensional cell and s = 2000 in W</a:t>
            </a:r>
            <a:r>
              <a:rPr baseline="-4945"/>
              <a:t>s1 </a:t>
            </a:r>
            <a:r>
              <a:t>and W</a:t>
            </a:r>
            <a:r>
              <a:rPr baseline="-4945"/>
              <a:t>s2 </a:t>
            </a:r>
            <a:r>
              <a:t>for generating the attention weights G. During training, we use 0.5 dropout on the MLP and 0.0001 for L2 regularization. We use the Adam optimizer with a mini-batch size of 32 and a constant learning rate of 0.001. </a:t>
            </a:r>
          </a:p>
          <a:p>
            <a:pPr algn="just" defTabSz="457200">
              <a:spcBef>
                <a:spcPts val="1200"/>
              </a:spcBef>
              <a:defRPr sz="3033">
                <a:latin typeface="Helvetica"/>
                <a:ea typeface="Helvetica"/>
                <a:cs typeface="Helvetica"/>
                <a:sym typeface="Helvetica"/>
              </a:defRPr>
            </a:pPr>
            <a:r>
              <a:t>-In addition, our self-attention LSTM has a hidden layer with 350 units. We choose the matrix embedding to have 5 rows (the r), and a coefficient of 1 for the penalization term. All the models are trained until convergence is achieved and the hyper-parameters for testing is selected according to the corresponding best validation set performance. </a:t>
            </a:r>
            <a:endParaRPr sz="1200"/>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图像" descr="图像"/>
          <p:cNvPicPr>
            <a:picLocks noChangeAspect="1"/>
          </p:cNvPicPr>
          <p:nvPr/>
        </p:nvPicPr>
        <p:blipFill>
          <a:blip r:embed="rId2">
            <a:extLst/>
          </a:blip>
          <a:stretch>
            <a:fillRect/>
          </a:stretch>
        </p:blipFill>
        <p:spPr>
          <a:xfrm>
            <a:off x="2952977" y="1624827"/>
            <a:ext cx="18478046" cy="1046634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图像" descr="图像"/>
          <p:cNvPicPr>
            <a:picLocks noChangeAspect="1"/>
          </p:cNvPicPr>
          <p:nvPr/>
        </p:nvPicPr>
        <p:blipFill>
          <a:blip r:embed="rId2">
            <a:extLst/>
          </a:blip>
          <a:stretch>
            <a:fillRect/>
          </a:stretch>
        </p:blipFill>
        <p:spPr>
          <a:xfrm>
            <a:off x="1587522" y="978228"/>
            <a:ext cx="21457610" cy="1242494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图像" descr="图像"/>
          <p:cNvPicPr>
            <a:picLocks noChangeAspect="1"/>
          </p:cNvPicPr>
          <p:nvPr/>
        </p:nvPicPr>
        <p:blipFill>
          <a:blip r:embed="rId2">
            <a:extLst/>
          </a:blip>
          <a:stretch>
            <a:fillRect/>
          </a:stretch>
        </p:blipFill>
        <p:spPr>
          <a:xfrm>
            <a:off x="2160303" y="545189"/>
            <a:ext cx="20063394" cy="1262562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图像" descr="图像"/>
          <p:cNvPicPr>
            <a:picLocks noChangeAspect="1"/>
          </p:cNvPicPr>
          <p:nvPr/>
        </p:nvPicPr>
        <p:blipFill>
          <a:blip r:embed="rId2">
            <a:extLst/>
          </a:blip>
          <a:stretch>
            <a:fillRect/>
          </a:stretch>
        </p:blipFill>
        <p:spPr>
          <a:xfrm>
            <a:off x="5416895" y="3531668"/>
            <a:ext cx="13550210" cy="665266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Causal Attention for Visual-Language Task"/>
          <p:cNvSpPr txBox="1"/>
          <p:nvPr>
            <p:ph type="ctrTitle"/>
          </p:nvPr>
        </p:nvSpPr>
        <p:spPr>
          <a:xfrm>
            <a:off x="1806929" y="1715541"/>
            <a:ext cx="21844001" cy="3879454"/>
          </a:xfrm>
          <a:prstGeom prst="rect">
            <a:avLst/>
          </a:prstGeom>
        </p:spPr>
        <p:txBody>
          <a:bodyPr/>
          <a:lstStyle>
            <a:lvl1pPr>
              <a:defRPr spc="-233" sz="7800"/>
            </a:lvl1pPr>
          </a:lstStyle>
          <a:p>
            <a:pPr/>
            <a:r>
              <a:t>Causal Attention for Visual-Language Task</a:t>
            </a:r>
          </a:p>
        </p:txBody>
      </p:sp>
      <p:sp>
        <p:nvSpPr>
          <p:cNvPr id="197" name="视觉语言人物的因果关系"/>
          <p:cNvSpPr txBox="1"/>
          <p:nvPr>
            <p:ph type="subTitle" sz="quarter" idx="1"/>
          </p:nvPr>
        </p:nvSpPr>
        <p:spPr>
          <a:xfrm>
            <a:off x="1270000" y="5601824"/>
            <a:ext cx="21844001" cy="2512352"/>
          </a:xfrm>
          <a:prstGeom prst="rect">
            <a:avLst/>
          </a:prstGeom>
        </p:spPr>
        <p:txBody>
          <a:bodyPr/>
          <a:lstStyle>
            <a:lvl1pPr defTabSz="457200">
              <a:spcBef>
                <a:spcPts val="1200"/>
              </a:spcBef>
              <a:defRPr b="1" sz="2800">
                <a:gradFill flip="none" rotWithShape="1">
                  <a:gsLst>
                    <a:gs pos="0">
                      <a:srgbClr val="1E98FD"/>
                    </a:gs>
                    <a:gs pos="100000">
                      <a:schemeClr val="accent6"/>
                    </a:gs>
                  </a:gsLst>
                  <a:lin ang="3960000" scaled="0"/>
                </a:gradFill>
                <a:latin typeface="Times Roman"/>
                <a:ea typeface="Times Roman"/>
                <a:cs typeface="Times Roman"/>
                <a:sym typeface="Times Roman"/>
              </a:defRPr>
            </a:lvl1pPr>
          </a:lstStyle>
          <a:p>
            <a:pPr/>
            <a:r>
              <a:t>视觉语言人物的因果关系</a:t>
            </a:r>
          </a:p>
        </p:txBody>
      </p:sp>
      <p:sp>
        <p:nvSpPr>
          <p:cNvPr id="198" name="Xu Yang1, Hanwang Zhang1, Guojun Qi2, Jianfei Cai3 1School of Computer Science and Engineering, Nanyang Technological University, Singapore, 2Futurewei Technologies 3Faculty of Information Technology, Monash University, Australia,"/>
          <p:cNvSpPr txBox="1"/>
          <p:nvPr/>
        </p:nvSpPr>
        <p:spPr>
          <a:xfrm>
            <a:off x="2715357" y="8901152"/>
            <a:ext cx="18953287" cy="2171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spcBef>
                <a:spcPts val="1200"/>
              </a:spcBef>
              <a:defRPr sz="2800">
                <a:latin typeface="Helvetica"/>
                <a:ea typeface="Helvetica"/>
                <a:cs typeface="Helvetica"/>
                <a:sym typeface="Helvetica"/>
              </a:defRPr>
            </a:pPr>
            <a:r>
              <a:t>Xu Yang</a:t>
            </a:r>
            <a:r>
              <a:rPr baseline="17857"/>
              <a:t>1</a:t>
            </a:r>
            <a:r>
              <a:t>, Hanwang Zhang</a:t>
            </a:r>
            <a:r>
              <a:rPr baseline="17857"/>
              <a:t>1</a:t>
            </a:r>
            <a:r>
              <a:t>, Guojun Qi</a:t>
            </a:r>
            <a:r>
              <a:rPr baseline="17857"/>
              <a:t>2</a:t>
            </a:r>
            <a:r>
              <a:t>, Jianfei Cai</a:t>
            </a:r>
            <a:r>
              <a:rPr baseline="17857"/>
              <a:t>3</a:t>
            </a:r>
            <a:br/>
            <a:r>
              <a:rPr baseline="17857"/>
              <a:t>1</a:t>
            </a:r>
            <a:r>
              <a:t>School of Computer Science and Engineering, Nanyang Technological University, Singapore, </a:t>
            </a:r>
            <a:r>
              <a:rPr baseline="17857"/>
              <a:t>2</a:t>
            </a:r>
            <a:r>
              <a:t>Futurewei Technologies</a:t>
            </a:r>
            <a:br/>
            <a:r>
              <a:rPr baseline="17857"/>
              <a:t>3</a:t>
            </a:r>
            <a:r>
              <a:t>Faculty of Information Technology, Monash University, Australia,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Introduction"/>
          <p:cNvSpPr txBox="1"/>
          <p:nvPr/>
        </p:nvSpPr>
        <p:spPr>
          <a:xfrm>
            <a:off x="9305696" y="1022407"/>
            <a:ext cx="5772608" cy="156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52" sz="8400">
                <a:latin typeface="+mn-lt"/>
                <a:ea typeface="+mn-ea"/>
                <a:cs typeface="+mn-cs"/>
                <a:sym typeface="Avenir Next Demi Bold"/>
              </a:defRPr>
            </a:lvl1pPr>
          </a:lstStyle>
          <a:p>
            <a:pPr/>
            <a:r>
              <a:t>Introduction</a:t>
            </a:r>
          </a:p>
        </p:txBody>
      </p:sp>
      <p:sp>
        <p:nvSpPr>
          <p:cNvPr id="201" name="Attention’s nature can be summarized as the following common Q-K-V notation…"/>
          <p:cNvSpPr txBox="1"/>
          <p:nvPr/>
        </p:nvSpPr>
        <p:spPr>
          <a:xfrm>
            <a:off x="485705" y="2946272"/>
            <a:ext cx="22560909" cy="93046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41450" indent="-341450" algn="l" defTabSz="457200">
              <a:spcBef>
                <a:spcPts val="1200"/>
              </a:spcBef>
              <a:buClr>
                <a:srgbClr val="000000"/>
              </a:buClr>
              <a:buSzPct val="100000"/>
              <a:buChar char="•"/>
              <a:defRPr sz="2933">
                <a:latin typeface="Helvetica"/>
                <a:ea typeface="Helvetica"/>
                <a:cs typeface="Helvetica"/>
                <a:sym typeface="Helvetica"/>
              </a:defRPr>
            </a:pPr>
            <a:r>
              <a:t>Attention’s nature can be summarized as the following common Q-K-V notation</a:t>
            </a:r>
          </a:p>
          <a:p>
            <a:pPr algn="l" defTabSz="457200">
              <a:spcBef>
                <a:spcPts val="1200"/>
              </a:spcBef>
              <a:defRPr sz="2933">
                <a:latin typeface="Helvetica"/>
                <a:ea typeface="Helvetica"/>
                <a:cs typeface="Helvetica"/>
                <a:sym typeface="Helvetica"/>
              </a:defRPr>
            </a:pPr>
            <a:r>
              <a:t>   given a query q,the attention mechanism associates q to each feature value v</a:t>
            </a:r>
            <a:r>
              <a:rPr baseline="-11114"/>
              <a:t>i</a:t>
            </a:r>
            <a:r>
              <a:rPr baseline="-5114"/>
              <a:t> </a:t>
            </a:r>
            <a:r>
              <a:t>by using </a:t>
            </a:r>
          </a:p>
          <a:p>
            <a:pPr algn="l" defTabSz="457200">
              <a:spcBef>
                <a:spcPts val="1200"/>
              </a:spcBef>
              <a:defRPr sz="2933">
                <a:latin typeface="Helvetica"/>
                <a:ea typeface="Helvetica"/>
                <a:cs typeface="Helvetica"/>
                <a:sym typeface="Helvetica"/>
              </a:defRPr>
            </a:pPr>
            <a:r>
              <a:t>   the normalized attentive weight α</a:t>
            </a:r>
            <a:r>
              <a:rPr baseline="-11114"/>
              <a:t>i</a:t>
            </a:r>
            <a:r>
              <a:rPr baseline="-5114"/>
              <a:t> </a:t>
            </a:r>
            <a:r>
              <a:t>∝ q</a:t>
            </a:r>
            <a:r>
              <a:rPr baseline="17047"/>
              <a:t>T </a:t>
            </a:r>
            <a:r>
              <a:t>k</a:t>
            </a:r>
            <a:r>
              <a:rPr baseline="-11114"/>
              <a:t>i</a:t>
            </a:r>
            <a:r>
              <a:t>, where k</a:t>
            </a:r>
            <a:r>
              <a:rPr baseline="-11114"/>
              <a:t>i</a:t>
            </a:r>
            <a:r>
              <a:rPr baseline="-5114"/>
              <a:t> </a:t>
            </a:r>
            <a:r>
              <a:t>is the key function of the value;thus, </a:t>
            </a:r>
          </a:p>
          <a:p>
            <a:pPr algn="l" defTabSz="457200">
              <a:spcBef>
                <a:spcPts val="1200"/>
              </a:spcBef>
              <a:defRPr sz="2933">
                <a:latin typeface="Helvetica"/>
                <a:ea typeface="Helvetica"/>
                <a:cs typeface="Helvetica"/>
                <a:sym typeface="Helvetica"/>
              </a:defRPr>
            </a:pPr>
            <a:r>
              <a:t>   the resultant selective feature value — attention — is</a:t>
            </a:r>
            <a:r>
              <a:t>. </a:t>
            </a:r>
          </a:p>
          <a:p>
            <a:pPr algn="l" defTabSz="457200">
              <a:spcBef>
                <a:spcPts val="1200"/>
              </a:spcBef>
              <a:defRPr sz="2933">
                <a:latin typeface="Helvetica"/>
                <a:ea typeface="Helvetica"/>
                <a:cs typeface="Helvetica"/>
                <a:sym typeface="Helvetica"/>
              </a:defRPr>
            </a:pPr>
          </a:p>
          <a:p>
            <a:pPr algn="l" defTabSz="457200">
              <a:spcBef>
                <a:spcPts val="1200"/>
              </a:spcBef>
              <a:defRPr sz="2933">
                <a:latin typeface="Helvetica"/>
                <a:ea typeface="Helvetica"/>
                <a:cs typeface="Helvetica"/>
                <a:sym typeface="Helvetica"/>
              </a:defRPr>
            </a:pPr>
            <a:r>
              <a:t>   -if q and V are both encoded from the input X, </a:t>
            </a:r>
            <a:r>
              <a:rPr i="1"/>
              <a:t>e.g</a:t>
            </a:r>
            <a:r>
              <a:t>., the RoI features of an image, we</a:t>
            </a:r>
          </a:p>
          <a:p>
            <a:pPr algn="l" defTabSz="457200">
              <a:spcBef>
                <a:spcPts val="1200"/>
              </a:spcBef>
              <a:defRPr sz="2933">
                <a:latin typeface="Helvetica"/>
                <a:ea typeface="Helvetica"/>
                <a:cs typeface="Helvetica"/>
                <a:sym typeface="Helvetica"/>
              </a:defRPr>
            </a:pPr>
            <a:r>
              <a:t>     call it </a:t>
            </a:r>
            <a:r>
              <a:rPr i="1"/>
              <a:t>self-attention</a:t>
            </a:r>
            <a:r>
              <a:t>; if q is changed to the sentence context, we call it </a:t>
            </a:r>
            <a:r>
              <a:rPr i="1"/>
              <a:t>top-down attention</a:t>
            </a:r>
            <a:r>
              <a:t>. </a:t>
            </a:r>
          </a:p>
          <a:p>
            <a:pPr algn="l" defTabSz="457200">
              <a:spcBef>
                <a:spcPts val="1200"/>
              </a:spcBef>
              <a:defRPr sz="2933">
                <a:latin typeface="Helvetica"/>
                <a:ea typeface="Helvetica"/>
                <a:cs typeface="Helvetica"/>
                <a:sym typeface="Helvetica"/>
              </a:defRPr>
            </a:pPr>
          </a:p>
          <a:p>
            <a:pPr algn="l" defTabSz="457200">
              <a:spcBef>
                <a:spcPts val="1200"/>
              </a:spcBef>
              <a:defRPr sz="2933">
                <a:latin typeface="Helvetica"/>
                <a:ea typeface="Helvetica"/>
                <a:cs typeface="Helvetica"/>
                <a:sym typeface="Helvetica"/>
              </a:defRPr>
            </a:pPr>
            <a:r>
              <a:t>   -self-attention is usually viewed as a non- local convolution network that enriches each local </a:t>
            </a:r>
          </a:p>
          <a:p>
            <a:pPr algn="l" defTabSz="457200">
              <a:spcBef>
                <a:spcPts val="1200"/>
              </a:spcBef>
              <a:defRPr sz="2933">
                <a:latin typeface="Helvetica"/>
                <a:ea typeface="Helvetica"/>
                <a:cs typeface="Helvetica"/>
                <a:sym typeface="Helvetica"/>
              </a:defRPr>
            </a:pPr>
            <a:r>
              <a:t>     value with global relationship features; top down- attention is used to enrich the context with the cross-domain relationship features.</a:t>
            </a:r>
          </a:p>
          <a:p>
            <a:pPr algn="l" defTabSz="457200">
              <a:spcBef>
                <a:spcPts val="1200"/>
              </a:spcBef>
              <a:defRPr sz="2933">
                <a:latin typeface="Helvetica"/>
                <a:ea typeface="Helvetica"/>
                <a:cs typeface="Helvetica"/>
                <a:sym typeface="Helvetica"/>
              </a:defRPr>
            </a:pPr>
          </a:p>
          <a:p>
            <a:pPr algn="l" defTabSz="457200">
              <a:spcBef>
                <a:spcPts val="1200"/>
              </a:spcBef>
              <a:defRPr sz="2933">
                <a:latin typeface="Helvetica"/>
                <a:ea typeface="Helvetica"/>
                <a:cs typeface="Helvetica"/>
                <a:sym typeface="Helvetica"/>
              </a:defRPr>
            </a:pPr>
            <a:r>
              <a:t>   -Both of them can be combined and stacked into deep networks, serving as powerful multi-modal encoder-decoder transformer networks </a:t>
            </a:r>
          </a:p>
          <a:p>
            <a:pPr algn="l" defTabSz="457200">
              <a:spcBef>
                <a:spcPts val="1200"/>
              </a:spcBef>
              <a:defRPr sz="3333">
                <a:latin typeface="Helvetica"/>
                <a:ea typeface="Helvetica"/>
                <a:cs typeface="Helvetica"/>
                <a:sym typeface="Helvetica"/>
              </a:defRPr>
            </a:pPr>
            <a:endParaRPr sz="1200"/>
          </a:p>
          <a:p>
            <a:pPr algn="l" defTabSz="457200">
              <a:spcBef>
                <a:spcPts val="1200"/>
              </a:spcBef>
              <a:defRPr sz="1333">
                <a:latin typeface="Times Roman"/>
                <a:ea typeface="Times Roman"/>
                <a:cs typeface="Times Roman"/>
                <a:sym typeface="Times Roman"/>
              </a:defRPr>
            </a:pPr>
            <a:endParaRPr sz="1200"/>
          </a:p>
          <a:p>
            <a:pPr algn="l" defTabSz="457200">
              <a:spcBef>
                <a:spcPts val="1200"/>
              </a:spcBef>
              <a:defRPr sz="1333">
                <a:latin typeface="Times Roman"/>
                <a:ea typeface="Times Roman"/>
                <a:cs typeface="Times Roman"/>
                <a:sym typeface="Times Roman"/>
              </a:defRPr>
            </a:pPr>
            <a:endParaRPr sz="1200"/>
          </a:p>
        </p:txBody>
      </p:sp>
      <p:pic>
        <p:nvPicPr>
          <p:cNvPr id="202" name="图像" descr="图像"/>
          <p:cNvPicPr>
            <a:picLocks noChangeAspect="1"/>
          </p:cNvPicPr>
          <p:nvPr/>
        </p:nvPicPr>
        <p:blipFill>
          <a:blip r:embed="rId2">
            <a:extLst/>
          </a:blip>
          <a:stretch>
            <a:fillRect/>
          </a:stretch>
        </p:blipFill>
        <p:spPr>
          <a:xfrm>
            <a:off x="485705" y="2946272"/>
            <a:ext cx="1267421" cy="501073"/>
          </a:xfrm>
          <a:prstGeom prst="rect">
            <a:avLst/>
          </a:prstGeom>
          <a:ln w="12700">
            <a:miter lim="400000"/>
          </a:ln>
        </p:spPr>
      </p:pic>
      <p:pic>
        <p:nvPicPr>
          <p:cNvPr id="203" name="图像" descr="图像"/>
          <p:cNvPicPr>
            <a:picLocks noChangeAspect="1"/>
          </p:cNvPicPr>
          <p:nvPr/>
        </p:nvPicPr>
        <p:blipFill>
          <a:blip r:embed="rId3">
            <a:extLst/>
          </a:blip>
          <a:stretch>
            <a:fillRect/>
          </a:stretch>
        </p:blipFill>
        <p:spPr>
          <a:xfrm>
            <a:off x="15857772" y="2848445"/>
            <a:ext cx="7944805" cy="544940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As a bridge connecting the input feature X and the output label Y , the quality of attention — how reasonable the attentive weight α is — plays a crucial role for the overall performance.…"/>
          <p:cNvSpPr txBox="1"/>
          <p:nvPr/>
        </p:nvSpPr>
        <p:spPr>
          <a:xfrm>
            <a:off x="1529880" y="1640841"/>
            <a:ext cx="21324242" cy="104343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76410" indent="-376410" algn="just" defTabSz="457200">
              <a:spcBef>
                <a:spcPts val="1200"/>
              </a:spcBef>
              <a:buClr>
                <a:srgbClr val="000000"/>
              </a:buClr>
              <a:buSzPct val="100000"/>
              <a:buChar char="•"/>
              <a:defRPr sz="3233">
                <a:latin typeface="Helvetica"/>
                <a:ea typeface="Helvetica"/>
                <a:cs typeface="Helvetica"/>
                <a:sym typeface="Helvetica"/>
              </a:defRPr>
            </a:pPr>
            <a:r>
              <a:t>As a bridge connecting the input feature X and the output label Y , the quality of attention — how reasonable the attentive weight α is — plays a crucial role for the overall performance. </a:t>
            </a:r>
          </a:p>
          <a:p>
            <a:pPr algn="just" defTabSz="457200">
              <a:spcBef>
                <a:spcPts val="1200"/>
              </a:spcBef>
              <a:defRPr sz="3233">
                <a:latin typeface="Helvetica"/>
                <a:ea typeface="Helvetica"/>
                <a:cs typeface="Helvetica"/>
                <a:sym typeface="Helvetica"/>
              </a:defRPr>
            </a:pPr>
            <a:r>
              <a:t>   -However, due to the fact that the attention weights are unsupervised, the weights will be inevitably misled by the     dataset bias. </a:t>
            </a:r>
            <a:endParaRPr sz="1200"/>
          </a:p>
          <a:p>
            <a:pPr defTabSz="457200">
              <a:spcBef>
                <a:spcPts val="1200"/>
              </a:spcBef>
              <a:defRPr sz="1333">
                <a:latin typeface="Times Roman"/>
                <a:ea typeface="Times Roman"/>
                <a:cs typeface="Times Roman"/>
                <a:sym typeface="Times Roman"/>
              </a:defRPr>
            </a:pPr>
            <a:endParaRPr sz="1200"/>
          </a:p>
          <a:p>
            <a:pPr algn="l" defTabSz="457200">
              <a:spcBef>
                <a:spcPts val="1200"/>
              </a:spcBef>
              <a:defRPr sz="1333">
                <a:latin typeface="Times Roman"/>
                <a:ea typeface="Times Roman"/>
                <a:cs typeface="Times Roman"/>
                <a:sym typeface="Times Roman"/>
              </a:defRPr>
            </a:pPr>
            <a:endParaRPr sz="1200"/>
          </a:p>
        </p:txBody>
      </p:sp>
      <p:pic>
        <p:nvPicPr>
          <p:cNvPr id="206" name="图像" descr="图像"/>
          <p:cNvPicPr>
            <a:picLocks noChangeAspect="1"/>
          </p:cNvPicPr>
          <p:nvPr/>
        </p:nvPicPr>
        <p:blipFill>
          <a:blip r:embed="rId2">
            <a:extLst/>
          </a:blip>
          <a:stretch>
            <a:fillRect/>
          </a:stretch>
        </p:blipFill>
        <p:spPr>
          <a:xfrm>
            <a:off x="1529880" y="1640841"/>
            <a:ext cx="11858699" cy="739901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he dataset bias is essentially caused by the confounder, a common cause that makes X and Y correlated evenif X and Y have no direct causation.…"/>
          <p:cNvSpPr txBox="1"/>
          <p:nvPr/>
        </p:nvSpPr>
        <p:spPr>
          <a:xfrm>
            <a:off x="579661" y="1855140"/>
            <a:ext cx="23224678" cy="4229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4175" indent="-384175" algn="just" defTabSz="457200">
              <a:spcBef>
                <a:spcPts val="1200"/>
              </a:spcBef>
              <a:buClr>
                <a:srgbClr val="000000"/>
              </a:buClr>
              <a:buSzPct val="100000"/>
              <a:buChar char="•"/>
              <a:defRPr sz="3300">
                <a:latin typeface="Helvetica"/>
                <a:ea typeface="Helvetica"/>
                <a:cs typeface="Helvetica"/>
                <a:sym typeface="Helvetica"/>
              </a:defRPr>
            </a:pPr>
            <a:r>
              <a:t>The dataset bias is essentially caused by the confounder, a common cause that makes X and Y correlated evenif X and Y have no direct causation. </a:t>
            </a:r>
          </a:p>
          <a:p>
            <a:pPr algn="just" defTabSz="457200">
              <a:spcBef>
                <a:spcPts val="1200"/>
              </a:spcBef>
              <a:defRPr sz="3000">
                <a:latin typeface="Helvetica"/>
                <a:ea typeface="Helvetica"/>
                <a:cs typeface="Helvetica"/>
                <a:sym typeface="Helvetica"/>
              </a:defRPr>
            </a:pPr>
            <a:r>
              <a:t>    -Suppose that the confounder C is the common sense</a:t>
            </a:r>
            <a:r>
              <a:rPr baseline="16666">
                <a:solidFill>
                  <a:srgbClr val="FF0000"/>
                </a:solidFill>
              </a:rPr>
              <a:t> </a:t>
            </a:r>
            <a:r>
              <a:t>“person can ride horse”, C → X denotes that a visual scene is generated by</a:t>
            </a:r>
            <a:br/>
            <a:r>
              <a:t>such knowledge, </a:t>
            </a:r>
            <a:r>
              <a:rPr i="1"/>
              <a:t>e.g</a:t>
            </a:r>
            <a:r>
              <a:t>., the dataset curator observes and cap- tures the common sense; X → M denotes the fact that the objects M = {person,horse} can be detected, whose object inventory is determined by C → M; M → Y denotes the language generation for “person riding horse”. Note that besides the legitimate causal path from image X via object M to Y , the “back- door” path X ← C → M → Y also contributes an effect to Y . </a:t>
            </a:r>
          </a:p>
        </p:txBody>
      </p:sp>
      <p:pic>
        <p:nvPicPr>
          <p:cNvPr id="209" name="图像" descr="图像"/>
          <p:cNvPicPr>
            <a:picLocks noChangeAspect="1"/>
          </p:cNvPicPr>
          <p:nvPr/>
        </p:nvPicPr>
        <p:blipFill>
          <a:blip r:embed="rId2">
            <a:extLst/>
          </a:blip>
          <a:stretch>
            <a:fillRect/>
          </a:stretch>
        </p:blipFill>
        <p:spPr>
          <a:xfrm>
            <a:off x="9681898" y="5303529"/>
            <a:ext cx="3867160" cy="3664387"/>
          </a:xfrm>
          <a:prstGeom prst="rect">
            <a:avLst/>
          </a:prstGeom>
          <a:ln w="12700">
            <a:miter lim="400000"/>
          </a:ln>
        </p:spPr>
      </p:pic>
      <p:sp>
        <p:nvSpPr>
          <p:cNvPr id="210" name="In this paper, we propose a novel attention mechanism called: Causal Attention (CATT), which can help the mod- els identify the causal effect between X and Y , and thus mitigates the bias caused by confounders.…"/>
          <p:cNvSpPr txBox="1"/>
          <p:nvPr/>
        </p:nvSpPr>
        <p:spPr>
          <a:xfrm>
            <a:off x="1122197" y="9336799"/>
            <a:ext cx="22139607" cy="367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8016" indent="-388016" algn="l" defTabSz="457200">
              <a:spcBef>
                <a:spcPts val="1200"/>
              </a:spcBef>
              <a:buClr>
                <a:srgbClr val="000000"/>
              </a:buClr>
              <a:buSzPct val="100000"/>
              <a:buChar char="•"/>
              <a:defRPr sz="3333">
                <a:latin typeface="Helvetica"/>
                <a:ea typeface="Helvetica"/>
                <a:cs typeface="Helvetica"/>
                <a:sym typeface="Helvetica"/>
              </a:defRPr>
            </a:pPr>
            <a:r>
              <a:t>In this paper, we propose a novel attention mechanism called: </a:t>
            </a:r>
            <a:r>
              <a:rPr i="1"/>
              <a:t>Causal Attention </a:t>
            </a:r>
            <a:r>
              <a:t>(CATT), which can help the mod- els identify the causal effect between X and Y , and thus mitigates the bias caused by confounders. </a:t>
            </a:r>
          </a:p>
          <a:p>
            <a:pPr algn="l" defTabSz="457200">
              <a:spcBef>
                <a:spcPts val="1200"/>
              </a:spcBef>
              <a:defRPr sz="3333">
                <a:latin typeface="Helvetica"/>
                <a:ea typeface="Helvetica"/>
                <a:cs typeface="Helvetica"/>
                <a:sym typeface="Helvetica"/>
              </a:defRPr>
            </a:pPr>
            <a:r>
              <a:t>   -It is based on the </a:t>
            </a:r>
            <a:r>
              <a:rPr i="1"/>
              <a:t>front-door adjustment </a:t>
            </a:r>
            <a:r>
              <a:t>principle that does not require the assumption of any observed confounder.</a:t>
            </a:r>
          </a:p>
          <a:p>
            <a:pPr algn="l" defTabSz="457200">
              <a:spcBef>
                <a:spcPts val="1200"/>
              </a:spcBef>
              <a:defRPr sz="3333">
                <a:latin typeface="Helvetica"/>
                <a:ea typeface="Helvetica"/>
                <a:cs typeface="Helvetica"/>
                <a:sym typeface="Helvetica"/>
              </a:defRPr>
            </a:pPr>
            <a:r>
              <a:t>   -In this way, CATT is fundamentally different from existing deconfounding methods based on the backdoor adjust-ment, which has to be domain-specific to comply with the observed-confounder assumption.</a:t>
            </a:r>
            <a:endParaRPr sz="1200"/>
          </a:p>
          <a:p>
            <a:pPr algn="l" defTabSz="457200">
              <a:spcBef>
                <a:spcPts val="1200"/>
              </a:spcBef>
              <a:defRPr sz="1333">
                <a:latin typeface="Times Roman"/>
                <a:ea typeface="Times Roman"/>
                <a:cs typeface="Times Roman"/>
                <a:sym typeface="Times Roman"/>
              </a:defRPr>
            </a:pPr>
            <a:endParaRPr sz="1200"/>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Datasets"/>
          <p:cNvSpPr txBox="1"/>
          <p:nvPr>
            <p:ph type="title"/>
          </p:nvPr>
        </p:nvSpPr>
        <p:spPr>
          <a:xfrm>
            <a:off x="1269999" y="2108836"/>
            <a:ext cx="21844001" cy="1557438"/>
          </a:xfrm>
          <a:prstGeom prst="rect">
            <a:avLst/>
          </a:prstGeom>
        </p:spPr>
        <p:txBody>
          <a:bodyPr/>
          <a:lstStyle/>
          <a:p>
            <a:pPr/>
            <a:r>
              <a:t>Datasets</a:t>
            </a:r>
          </a:p>
        </p:txBody>
      </p:sp>
      <p:sp>
        <p:nvSpPr>
          <p:cNvPr id="155" name="OPEN I…"/>
          <p:cNvSpPr txBox="1"/>
          <p:nvPr>
            <p:ph type="body" idx="1"/>
          </p:nvPr>
        </p:nvSpPr>
        <p:spPr>
          <a:xfrm>
            <a:off x="1270000" y="4271367"/>
            <a:ext cx="21844001" cy="8432801"/>
          </a:xfrm>
          <a:prstGeom prst="rect">
            <a:avLst/>
          </a:prstGeom>
        </p:spPr>
        <p:txBody>
          <a:bodyPr/>
          <a:lstStyle/>
          <a:p>
            <a:pPr>
              <a:defRPr>
                <a:latin typeface="Helvetica"/>
                <a:ea typeface="Helvetica"/>
                <a:cs typeface="Helvetica"/>
                <a:sym typeface="Helvetica"/>
              </a:defRPr>
            </a:pPr>
            <a:r>
              <a:t>OPEN I</a:t>
            </a:r>
          </a:p>
          <a:p>
            <a:pPr>
              <a:defRPr>
                <a:latin typeface="Helvetica"/>
                <a:ea typeface="Helvetica"/>
                <a:cs typeface="Helvetica"/>
                <a:sym typeface="Helvetica"/>
              </a:defRPr>
            </a:pPr>
            <a:r>
              <a:t>MIMIC-CXR</a:t>
            </a:r>
          </a:p>
          <a:p>
            <a:pPr>
              <a:defRPr>
                <a:latin typeface="Helvetica"/>
                <a:ea typeface="Helvetica"/>
                <a:cs typeface="Helvetica"/>
                <a:sym typeface="Helvetica"/>
              </a:defRPr>
            </a:pPr>
            <a:r>
              <a:t>ChestX-ray14</a:t>
            </a:r>
          </a:p>
          <a:p>
            <a:pPr>
              <a:defRPr>
                <a:latin typeface="Helvetica"/>
                <a:ea typeface="Helvetica"/>
                <a:cs typeface="Helvetica"/>
                <a:sym typeface="Helvetica"/>
              </a:defRPr>
            </a:pPr>
            <a:r>
              <a:t>IU X-ray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Related Work"/>
          <p:cNvSpPr txBox="1"/>
          <p:nvPr/>
        </p:nvSpPr>
        <p:spPr>
          <a:xfrm>
            <a:off x="8982456" y="874289"/>
            <a:ext cx="6419089" cy="156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52" sz="8400">
                <a:latin typeface="+mn-lt"/>
                <a:ea typeface="+mn-ea"/>
                <a:cs typeface="+mn-cs"/>
                <a:sym typeface="Avenir Next Demi Bold"/>
              </a:defRPr>
            </a:lvl1pPr>
          </a:lstStyle>
          <a:p>
            <a:pPr/>
            <a:r>
              <a:t>Related Work</a:t>
            </a:r>
          </a:p>
        </p:txBody>
      </p:sp>
      <p:sp>
        <p:nvSpPr>
          <p:cNvPr id="213" name="Attention Mechanism.…"/>
          <p:cNvSpPr txBox="1"/>
          <p:nvPr/>
        </p:nvSpPr>
        <p:spPr>
          <a:xfrm>
            <a:off x="1275733" y="2821106"/>
            <a:ext cx="21832533" cy="10591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4175" indent="-384175" algn="l" defTabSz="457200">
              <a:spcBef>
                <a:spcPts val="1200"/>
              </a:spcBef>
              <a:buClr>
                <a:srgbClr val="000000"/>
              </a:buClr>
              <a:buSzPct val="100000"/>
              <a:buChar char="•"/>
              <a:defRPr sz="3300">
                <a:latin typeface="Helvetica"/>
                <a:ea typeface="Helvetica"/>
                <a:cs typeface="Helvetica"/>
                <a:sym typeface="Helvetica"/>
              </a:defRPr>
            </a:pPr>
            <a:r>
              <a:t>Attention Mechanism. </a:t>
            </a:r>
          </a:p>
          <a:p>
            <a:pPr algn="l" defTabSz="457200">
              <a:spcBef>
                <a:spcPts val="1200"/>
              </a:spcBef>
              <a:defRPr sz="3300">
                <a:latin typeface="Helvetica"/>
                <a:ea typeface="Helvetica"/>
                <a:cs typeface="Helvetica"/>
                <a:sym typeface="Helvetica"/>
              </a:defRPr>
            </a:pPr>
            <a:r>
              <a:t>-Conventional top-down attentions generally include the classic single-guidance fashion and the co-guidance fashion. They can be summarized as the query, key, value (Q-K-V) operation.</a:t>
            </a:r>
          </a:p>
          <a:p>
            <a:pPr algn="l" defTabSz="457200">
              <a:spcBef>
                <a:spcPts val="1200"/>
              </a:spcBef>
              <a:defRPr sz="3300">
                <a:latin typeface="Helvetica"/>
                <a:ea typeface="Helvetica"/>
                <a:cs typeface="Helvetica"/>
                <a:sym typeface="Helvetica"/>
              </a:defRPr>
            </a:pPr>
            <a:r>
              <a:t>We exploit the causal inference to propose a novel CATT module to mitigate the confounding effect.</a:t>
            </a:r>
          </a:p>
          <a:p>
            <a:pPr algn="l" defTabSz="457200">
              <a:spcBef>
                <a:spcPts val="1200"/>
              </a:spcBef>
              <a:defRPr sz="3300">
                <a:latin typeface="Helvetica"/>
                <a:ea typeface="Helvetica"/>
                <a:cs typeface="Helvetica"/>
                <a:sym typeface="Helvetica"/>
              </a:defRPr>
            </a:pPr>
          </a:p>
          <a:p>
            <a:pPr marL="384175" indent="-384175" algn="l" defTabSz="457200">
              <a:spcBef>
                <a:spcPts val="1200"/>
              </a:spcBef>
              <a:buClr>
                <a:srgbClr val="000000"/>
              </a:buClr>
              <a:buSzPct val="100000"/>
              <a:buChar char="•"/>
              <a:defRPr sz="3300">
                <a:latin typeface="Helvetica"/>
                <a:ea typeface="Helvetica"/>
                <a:cs typeface="Helvetica"/>
                <a:sym typeface="Helvetica"/>
              </a:defRPr>
            </a:pPr>
            <a:r>
              <a:t>Vision-Language Pre-Training. </a:t>
            </a:r>
          </a:p>
          <a:p>
            <a:pPr algn="l" defTabSz="457200">
              <a:spcBef>
                <a:spcPts val="1200"/>
              </a:spcBef>
              <a:defRPr sz="3300">
                <a:latin typeface="Helvetica"/>
                <a:ea typeface="Helvetica"/>
                <a:cs typeface="Helvetica"/>
                <a:sym typeface="Helvetica"/>
              </a:defRPr>
            </a:pPr>
            <a:r>
              <a:t>-Researchers have developed some multi-modal Transformer- based Vision-Language Pre-training (VLP) models to learn task-agnostic visiolinguistic representations .However, just as the language pre-training models tend to learn or even amplify the dataset bias, these VLP models may also overplay the spurious correlation. We use the proposed CATT to help VLP models confront the bias. </a:t>
            </a:r>
          </a:p>
          <a:p>
            <a:pPr algn="l" defTabSz="457200">
              <a:spcBef>
                <a:spcPts val="1200"/>
              </a:spcBef>
              <a:defRPr sz="3300">
                <a:latin typeface="Helvetica"/>
                <a:ea typeface="Helvetica"/>
                <a:cs typeface="Helvetica"/>
                <a:sym typeface="Helvetica"/>
              </a:defRPr>
            </a:pPr>
          </a:p>
          <a:p>
            <a:pPr marL="384175" indent="-384175" algn="l" defTabSz="457200">
              <a:spcBef>
                <a:spcPts val="1200"/>
              </a:spcBef>
              <a:buClr>
                <a:srgbClr val="000000"/>
              </a:buClr>
              <a:buSzPct val="100000"/>
              <a:buChar char="•"/>
              <a:defRPr sz="3300">
                <a:latin typeface="Helvetica"/>
                <a:ea typeface="Helvetica"/>
                <a:cs typeface="Helvetica"/>
                <a:sym typeface="Helvetica"/>
              </a:defRPr>
            </a:pPr>
            <a:r>
              <a:t>Causal Inference. </a:t>
            </a:r>
          </a:p>
          <a:p>
            <a:pPr algn="l" defTabSz="457200">
              <a:spcBef>
                <a:spcPts val="1200"/>
              </a:spcBef>
              <a:defRPr sz="3300">
                <a:latin typeface="Helvetica"/>
                <a:ea typeface="Helvetica"/>
                <a:cs typeface="Helvetica"/>
                <a:sym typeface="Helvetica"/>
              </a:defRPr>
            </a:pPr>
            <a:r>
              <a:t>-Causality provides researchers new methodologies to design robust measurements, discover hidden causal structures, generate counteractual samples, and confront various biases. </a:t>
            </a:r>
          </a:p>
          <a:p>
            <a:pPr algn="l" defTabSz="457200">
              <a:spcBef>
                <a:spcPts val="1200"/>
              </a:spcBef>
              <a:defRPr sz="3300">
                <a:latin typeface="Helvetica"/>
                <a:ea typeface="Helvetica"/>
                <a:cs typeface="Helvetica"/>
                <a:sym typeface="Helvetica"/>
              </a:defRPr>
            </a:pPr>
            <a:r>
              <a:t>To tackle the sampling challenge in the front-door adjustment, we propose two effective approximations called In-Sample Sampling and Cross-Sample Sampling. </a:t>
            </a:r>
            <a:endParaRPr sz="1200"/>
          </a:p>
          <a:p>
            <a:pPr algn="l" defTabSz="457200">
              <a:spcBef>
                <a:spcPts val="1200"/>
              </a:spcBef>
              <a:defRPr sz="1333">
                <a:latin typeface="Times Roman"/>
                <a:ea typeface="Times Roman"/>
                <a:cs typeface="Times Roman"/>
                <a:sym typeface="Times Roman"/>
              </a:defRPr>
            </a:pPr>
            <a:endParaRPr sz="1200"/>
          </a:p>
          <a:p>
            <a:pPr algn="l" defTabSz="457200">
              <a:spcBef>
                <a:spcPts val="1200"/>
              </a:spcBef>
              <a:defRPr sz="1333">
                <a:latin typeface="Times Roman"/>
                <a:ea typeface="Times Roman"/>
                <a:cs typeface="Times Roman"/>
                <a:sym typeface="Times Roman"/>
              </a:defRPr>
            </a:pPr>
            <a:endParaRPr sz="1200"/>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Model"/>
          <p:cNvSpPr txBox="1"/>
          <p:nvPr/>
        </p:nvSpPr>
        <p:spPr>
          <a:xfrm>
            <a:off x="10611459" y="726170"/>
            <a:ext cx="3161082" cy="156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52" sz="8400">
                <a:latin typeface="+mn-lt"/>
                <a:ea typeface="+mn-ea"/>
                <a:cs typeface="+mn-cs"/>
                <a:sym typeface="Avenir Next Demi Bold"/>
              </a:defRPr>
            </a:lvl1pPr>
          </a:lstStyle>
          <a:p>
            <a:pPr/>
            <a:r>
              <a:t>Model</a:t>
            </a:r>
          </a:p>
        </p:txBody>
      </p:sp>
      <p:sp>
        <p:nvSpPr>
          <p:cNvPr id="216" name="Attention in the Front-Door Causal Graph…"/>
          <p:cNvSpPr txBox="1"/>
          <p:nvPr/>
        </p:nvSpPr>
        <p:spPr>
          <a:xfrm>
            <a:off x="833088" y="2204430"/>
            <a:ext cx="22717823" cy="113437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91974" indent="-391974" algn="l" defTabSz="457200">
              <a:spcBef>
                <a:spcPts val="1200"/>
              </a:spcBef>
              <a:buClr>
                <a:srgbClr val="000000"/>
              </a:buClr>
              <a:buSzPct val="100000"/>
              <a:buChar char="•"/>
              <a:defRPr sz="3366">
                <a:latin typeface="Helvetica"/>
                <a:ea typeface="Helvetica"/>
                <a:cs typeface="Helvetica"/>
                <a:sym typeface="Helvetica"/>
              </a:defRPr>
            </a:pPr>
            <a:r>
              <a:t>Attention in the Front-Door Causal Graph </a:t>
            </a:r>
          </a:p>
          <a:p>
            <a:pPr algn="l" defTabSz="457200">
              <a:spcBef>
                <a:spcPts val="1200"/>
              </a:spcBef>
              <a:defRPr sz="3333">
                <a:latin typeface="Helvetica"/>
                <a:ea typeface="Helvetica"/>
                <a:cs typeface="Helvetica"/>
                <a:sym typeface="Helvetica"/>
              </a:defRPr>
            </a:pPr>
            <a:r>
              <a:t>-we can split the attention mechanism into two parts: a selector which selects suitable knowledge Z from X and a predictor which exploits Z to predict Y . </a:t>
            </a:r>
          </a:p>
          <a:p>
            <a:pPr algn="l" defTabSz="457200">
              <a:spcBef>
                <a:spcPts val="1200"/>
              </a:spcBef>
              <a:defRPr sz="3366">
                <a:latin typeface="Helvetica"/>
                <a:ea typeface="Helvetica"/>
                <a:cs typeface="Helvetica"/>
                <a:sym typeface="Helvetica"/>
              </a:defRPr>
            </a:pPr>
          </a:p>
          <a:p>
            <a:pPr algn="l" defTabSz="457200">
              <a:spcBef>
                <a:spcPts val="1200"/>
              </a:spcBef>
              <a:defRPr sz="3366">
                <a:latin typeface="Helvetica"/>
                <a:ea typeface="Helvetica"/>
                <a:cs typeface="Helvetica"/>
                <a:sym typeface="Helvetica"/>
              </a:defRPr>
            </a:pPr>
          </a:p>
          <a:p>
            <a:pPr defTabSz="457200">
              <a:spcBef>
                <a:spcPts val="1200"/>
              </a:spcBef>
              <a:defRPr sz="3366">
                <a:latin typeface="Helvetica"/>
                <a:ea typeface="Helvetica"/>
                <a:cs typeface="Helvetica"/>
                <a:sym typeface="Helvetica"/>
              </a:defRPr>
            </a:pPr>
          </a:p>
          <a:p>
            <a:pPr algn="l" defTabSz="457200">
              <a:spcBef>
                <a:spcPts val="1200"/>
              </a:spcBef>
              <a:defRPr sz="3333">
                <a:latin typeface="Helvetica"/>
                <a:ea typeface="Helvetica"/>
                <a:cs typeface="Helvetica"/>
                <a:sym typeface="Helvetica"/>
              </a:defRPr>
            </a:pPr>
            <a:r>
              <a:t>-We can cut off the link X → Z to block this backdoor path by stratifying the input variable X into different cases {x} and then measuring the average causal effects of Z on Y。 </a:t>
            </a:r>
          </a:p>
          <a:p>
            <a:pPr algn="l" defTabSz="457200">
              <a:spcBef>
                <a:spcPts val="1200"/>
              </a:spcBef>
              <a:defRPr sz="3333">
                <a:latin typeface="Helvetica"/>
                <a:ea typeface="Helvetica"/>
                <a:cs typeface="Helvetica"/>
                <a:sym typeface="Helvetica"/>
              </a:defRPr>
            </a:pPr>
            <a:endParaRPr sz="1200"/>
          </a:p>
          <a:p>
            <a:pPr algn="l" defTabSz="457200">
              <a:spcBef>
                <a:spcPts val="1200"/>
              </a:spcBef>
              <a:defRPr sz="3366">
                <a:latin typeface="Helvetica"/>
                <a:ea typeface="Helvetica"/>
                <a:cs typeface="Helvetica"/>
                <a:sym typeface="Helvetica"/>
              </a:defRPr>
            </a:pPr>
            <a:r>
              <a:rPr sz="3400"/>
              <a:t>-</a:t>
            </a:r>
            <a:r>
              <a:t>CS-Sampling alleviates such spurious correlation by combining the person region with the other objects from other samples, </a:t>
            </a:r>
            <a:r>
              <a:rPr i="1"/>
              <a:t>e.g</a:t>
            </a:r>
            <a:r>
              <a:t>., bike, mirror, or brush, and inputting the combinations to the predictor. Then the predictor will not always see “man-with- snowboard” but see “man” with the other distinctive objects and thus it will be forced to infer the word “man” from the person region.</a:t>
            </a:r>
          </a:p>
          <a:p>
            <a:pPr algn="l" defTabSz="457200">
              <a:spcBef>
                <a:spcPts val="1200"/>
              </a:spcBef>
              <a:defRPr sz="3366">
                <a:latin typeface="Helvetica"/>
                <a:ea typeface="Helvetica"/>
                <a:cs typeface="Helvetica"/>
                <a:sym typeface="Helvetica"/>
              </a:defRPr>
            </a:pPr>
          </a:p>
          <a:p>
            <a:pPr algn="l" defTabSz="457200">
              <a:spcBef>
                <a:spcPts val="1200"/>
              </a:spcBef>
              <a:defRPr sz="3366">
                <a:latin typeface="Helvetica"/>
                <a:ea typeface="Helvetica"/>
                <a:cs typeface="Helvetica"/>
                <a:sym typeface="Helvetica"/>
              </a:defRPr>
            </a:pPr>
            <a:r>
              <a:t>-This is also called the front-door adjustment, which is a fundamental causal inference technique for deconfounding the unobserved confounder </a:t>
            </a:r>
            <a:endParaRPr sz="1200"/>
          </a:p>
          <a:p>
            <a:pPr algn="l" defTabSz="457200">
              <a:spcBef>
                <a:spcPts val="1200"/>
              </a:spcBef>
              <a:defRPr sz="1333">
                <a:latin typeface="Times Roman"/>
                <a:ea typeface="Times Roman"/>
                <a:cs typeface="Times Roman"/>
                <a:sym typeface="Times Roman"/>
              </a:defRPr>
            </a:pPr>
            <a:endParaRPr sz="1200"/>
          </a:p>
        </p:txBody>
      </p:sp>
      <p:pic>
        <p:nvPicPr>
          <p:cNvPr id="217" name="图像" descr="图像"/>
          <p:cNvPicPr>
            <a:picLocks noChangeAspect="1"/>
          </p:cNvPicPr>
          <p:nvPr/>
        </p:nvPicPr>
        <p:blipFill>
          <a:blip r:embed="rId2">
            <a:extLst/>
          </a:blip>
          <a:stretch>
            <a:fillRect/>
          </a:stretch>
        </p:blipFill>
        <p:spPr>
          <a:xfrm>
            <a:off x="833088" y="2204430"/>
            <a:ext cx="7999346" cy="157976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In-Sample and Cross-Sample Attentions…"/>
          <p:cNvSpPr txBox="1"/>
          <p:nvPr/>
        </p:nvSpPr>
        <p:spPr>
          <a:xfrm>
            <a:off x="674851" y="1077848"/>
            <a:ext cx="23034297" cy="11560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6899" indent="-426899" algn="l" defTabSz="457200">
              <a:spcBef>
                <a:spcPts val="1200"/>
              </a:spcBef>
              <a:buClr>
                <a:srgbClr val="000000"/>
              </a:buClr>
              <a:buSzPct val="100000"/>
              <a:buChar char="•"/>
              <a:defRPr sz="3666">
                <a:latin typeface="Helvetica"/>
                <a:ea typeface="Helvetica"/>
                <a:cs typeface="Helvetica"/>
                <a:sym typeface="Helvetica"/>
              </a:defRPr>
            </a:pPr>
            <a:r>
              <a:t>In-Sample and Cross-Sample Attentions </a:t>
            </a:r>
          </a:p>
          <a:p>
            <a:pPr algn="l" defTabSz="457200">
              <a:spcBef>
                <a:spcPts val="1200"/>
              </a:spcBef>
              <a:defRPr sz="2866">
                <a:latin typeface="Helvetica"/>
                <a:ea typeface="Helvetica"/>
                <a:cs typeface="Helvetica"/>
                <a:sym typeface="Helvetica"/>
              </a:defRPr>
            </a:pPr>
            <a:r>
              <a:t>-To address this challenge, we apply Normalized Weighted Geometric Mean (NWGM) approximation [</a:t>
            </a:r>
            <a:r>
              <a:rPr>
                <a:solidFill>
                  <a:srgbClr val="00FF00"/>
                </a:solidFill>
              </a:rPr>
              <a:t>66</a:t>
            </a:r>
            <a:r>
              <a:t>, </a:t>
            </a:r>
            <a:r>
              <a:rPr>
                <a:solidFill>
                  <a:srgbClr val="00FF00"/>
                </a:solidFill>
              </a:rPr>
              <a:t>54</a:t>
            </a:r>
            <a:r>
              <a:t>] to absorb the outer sampling into the feature level and thus only need to forward the “absorbed input” in the network for once。</a:t>
            </a:r>
          </a:p>
          <a:p>
            <a:pPr algn="l" defTabSz="457200">
              <a:spcBef>
                <a:spcPts val="1200"/>
              </a:spcBef>
              <a:defRPr sz="2866">
                <a:latin typeface="Helvetica"/>
                <a:ea typeface="Helvetica"/>
                <a:cs typeface="Helvetica"/>
                <a:sym typeface="Helvetica"/>
              </a:defRPr>
            </a:pPr>
            <a:r>
              <a:t>where h(·) and f(·) denote query embedding functions which can transform the input X into two query sets.</a:t>
            </a:r>
            <a:br/>
          </a:p>
          <a:p>
            <a:pPr algn="l" defTabSz="457200">
              <a:spcBef>
                <a:spcPts val="1200"/>
              </a:spcBef>
              <a:defRPr sz="2866">
                <a:latin typeface="Helvetica"/>
                <a:ea typeface="Helvetica"/>
                <a:cs typeface="Helvetica"/>
                <a:sym typeface="Helvetica"/>
              </a:defRPr>
            </a:pPr>
          </a:p>
          <a:p>
            <a:pPr defTabSz="457200">
              <a:spcBef>
                <a:spcPts val="1200"/>
              </a:spcBef>
              <a:defRPr sz="2866">
                <a:latin typeface="Helvetica"/>
                <a:ea typeface="Helvetica"/>
                <a:cs typeface="Helvetica"/>
                <a:sym typeface="Helvetica"/>
              </a:defRPr>
            </a:pPr>
            <a:r>
              <a:t>                               </a:t>
            </a:r>
            <a:r>
              <a:t>                              </a:t>
            </a:r>
          </a:p>
          <a:p>
            <a:pPr algn="l" defTabSz="457200">
              <a:spcBef>
                <a:spcPts val="1200"/>
              </a:spcBef>
              <a:defRPr sz="2866">
                <a:latin typeface="Helvetica"/>
                <a:ea typeface="Helvetica"/>
                <a:cs typeface="Helvetica"/>
                <a:sym typeface="Helvetica"/>
              </a:defRPr>
            </a:pPr>
            <a:r>
              <a:t>-we set K</a:t>
            </a:r>
            <a:r>
              <a:rPr baseline="-5999"/>
              <a:t>C</a:t>
            </a:r>
            <a:r>
              <a:rPr baseline="-5231"/>
              <a:t> </a:t>
            </a:r>
            <a:r>
              <a:t>and V</a:t>
            </a:r>
            <a:r>
              <a:rPr baseline="-5999"/>
              <a:t>C</a:t>
            </a:r>
            <a:r>
              <a:t> as the global dictionaries compressed from the whole training dataset since it is impossible to attend to all the samples in the training set. Specifically, we initialize this dictionary by using K-means over all the samples’ embeddings in training set. </a:t>
            </a:r>
            <a:endParaRPr sz="1200"/>
          </a:p>
          <a:p>
            <a:pPr algn="l" defTabSz="457200">
              <a:spcBef>
                <a:spcPts val="1200"/>
              </a:spcBef>
              <a:defRPr sz="1333">
                <a:latin typeface="Times Roman"/>
                <a:ea typeface="Times Roman"/>
                <a:cs typeface="Times Roman"/>
                <a:sym typeface="Times Roman"/>
              </a:defRPr>
            </a:pPr>
            <a:endParaRPr sz="1200"/>
          </a:p>
        </p:txBody>
      </p:sp>
      <p:pic>
        <p:nvPicPr>
          <p:cNvPr id="220" name="图像" descr="图像"/>
          <p:cNvPicPr>
            <a:picLocks noChangeAspect="1"/>
          </p:cNvPicPr>
          <p:nvPr/>
        </p:nvPicPr>
        <p:blipFill>
          <a:blip r:embed="rId2">
            <a:extLst/>
          </a:blip>
          <a:stretch>
            <a:fillRect/>
          </a:stretch>
        </p:blipFill>
        <p:spPr>
          <a:xfrm>
            <a:off x="674851" y="1077848"/>
            <a:ext cx="5622569" cy="1569378"/>
          </a:xfrm>
          <a:prstGeom prst="rect">
            <a:avLst/>
          </a:prstGeom>
          <a:ln w="12700">
            <a:miter lim="400000"/>
          </a:ln>
        </p:spPr>
      </p:pic>
      <p:pic>
        <p:nvPicPr>
          <p:cNvPr id="221" name="图像" descr="图像"/>
          <p:cNvPicPr>
            <a:picLocks noChangeAspect="1"/>
          </p:cNvPicPr>
          <p:nvPr/>
        </p:nvPicPr>
        <p:blipFill>
          <a:blip r:embed="rId3">
            <a:extLst/>
          </a:blip>
          <a:stretch>
            <a:fillRect/>
          </a:stretch>
        </p:blipFill>
        <p:spPr>
          <a:xfrm>
            <a:off x="674851" y="1077848"/>
            <a:ext cx="4229101" cy="1460501"/>
          </a:xfrm>
          <a:prstGeom prst="rect">
            <a:avLst/>
          </a:prstGeom>
          <a:ln w="12700">
            <a:miter lim="400000"/>
          </a:ln>
        </p:spPr>
      </p:pic>
      <p:pic>
        <p:nvPicPr>
          <p:cNvPr id="222" name="图像" descr="图像"/>
          <p:cNvPicPr>
            <a:picLocks noChangeAspect="1"/>
          </p:cNvPicPr>
          <p:nvPr/>
        </p:nvPicPr>
        <p:blipFill>
          <a:blip r:embed="rId4">
            <a:extLst/>
          </a:blip>
          <a:stretch>
            <a:fillRect/>
          </a:stretch>
        </p:blipFill>
        <p:spPr>
          <a:xfrm>
            <a:off x="674851" y="1077848"/>
            <a:ext cx="5956301" cy="5003801"/>
          </a:xfrm>
          <a:prstGeom prst="rect">
            <a:avLst/>
          </a:prstGeom>
          <a:ln w="12700">
            <a:miter lim="400000"/>
          </a:ln>
        </p:spPr>
      </p:pic>
      <p:pic>
        <p:nvPicPr>
          <p:cNvPr id="223" name="图像" descr="图像"/>
          <p:cNvPicPr>
            <a:picLocks noChangeAspect="1"/>
          </p:cNvPicPr>
          <p:nvPr/>
        </p:nvPicPr>
        <p:blipFill>
          <a:blip r:embed="rId5">
            <a:extLst/>
          </a:blip>
          <a:stretch>
            <a:fillRect/>
          </a:stretch>
        </p:blipFill>
        <p:spPr>
          <a:xfrm>
            <a:off x="674851" y="1077848"/>
            <a:ext cx="4521201" cy="156210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CATT in Stacked Attention Networks…"/>
          <p:cNvSpPr txBox="1"/>
          <p:nvPr/>
        </p:nvSpPr>
        <p:spPr>
          <a:xfrm>
            <a:off x="363083" y="1025598"/>
            <a:ext cx="23657835" cy="116648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38541" indent="-438541" algn="l" defTabSz="457200">
              <a:spcBef>
                <a:spcPts val="1200"/>
              </a:spcBef>
              <a:buClr>
                <a:srgbClr val="000000"/>
              </a:buClr>
              <a:buSzPct val="100000"/>
              <a:buChar char="•"/>
              <a:defRPr sz="4367">
                <a:latin typeface="Helvetica"/>
                <a:ea typeface="Helvetica"/>
                <a:cs typeface="Helvetica"/>
                <a:sym typeface="Helvetica"/>
              </a:defRPr>
            </a:pPr>
            <a:r>
              <a:t>CATT in Stacked Attention Networks </a:t>
            </a:r>
          </a:p>
          <a:p>
            <a:pPr algn="l" defTabSz="457200">
              <a:spcBef>
                <a:spcPts val="1200"/>
              </a:spcBef>
              <a:defRPr sz="3466">
                <a:latin typeface="Helvetica"/>
                <a:ea typeface="Helvetica"/>
                <a:cs typeface="Helvetica"/>
                <a:sym typeface="Helvetica"/>
              </a:defRPr>
            </a:pPr>
            <a:r>
              <a:t>In practice, attention modules can be stacked as deep networks, </a:t>
            </a:r>
            <a:r>
              <a:rPr i="1"/>
              <a:t>e.g</a:t>
            </a:r>
            <a:r>
              <a:t>., the classic Transformer or BERT architectures. </a:t>
            </a:r>
          </a:p>
          <a:p>
            <a:pPr marL="403616" indent="-403616" algn="l" defTabSz="457200">
              <a:spcBef>
                <a:spcPts val="1200"/>
              </a:spcBef>
              <a:buClr>
                <a:srgbClr val="000000"/>
              </a:buClr>
              <a:buSzPct val="100000"/>
              <a:buChar char="•"/>
              <a:defRPr sz="3466">
                <a:latin typeface="Helvetica"/>
                <a:ea typeface="Helvetica"/>
                <a:cs typeface="Helvetica"/>
                <a:sym typeface="Helvetica"/>
              </a:defRPr>
            </a:pPr>
            <a:r>
              <a:t>Transformer+CATT :</a:t>
            </a:r>
            <a:endParaRPr sz="1200"/>
          </a:p>
          <a:p>
            <a:pPr algn="l" defTabSz="457200">
              <a:spcBef>
                <a:spcPts val="1200"/>
              </a:spcBef>
              <a:defRPr sz="1333">
                <a:latin typeface="Times Roman"/>
                <a:ea typeface="Times Roman"/>
                <a:cs typeface="Times Roman"/>
                <a:sym typeface="Times Roman"/>
              </a:defRPr>
            </a:pPr>
            <a:endParaRPr sz="1200"/>
          </a:p>
          <a:p>
            <a:pPr defTabSz="457200">
              <a:spcBef>
                <a:spcPts val="1200"/>
              </a:spcBef>
              <a:defRPr sz="1333">
                <a:latin typeface="Times Roman"/>
                <a:ea typeface="Times Roman"/>
                <a:cs typeface="Times Roman"/>
                <a:sym typeface="Times Roman"/>
              </a:defRPr>
            </a:pPr>
            <a:endParaRPr sz="1200"/>
          </a:p>
        </p:txBody>
      </p:sp>
      <p:pic>
        <p:nvPicPr>
          <p:cNvPr id="226" name="图像" descr="图像"/>
          <p:cNvPicPr>
            <a:picLocks noChangeAspect="1"/>
          </p:cNvPicPr>
          <p:nvPr/>
        </p:nvPicPr>
        <p:blipFill>
          <a:blip r:embed="rId2">
            <a:extLst/>
          </a:blip>
          <a:stretch>
            <a:fillRect/>
          </a:stretch>
        </p:blipFill>
        <p:spPr>
          <a:xfrm>
            <a:off x="363083" y="1025598"/>
            <a:ext cx="9585920" cy="866760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LXMERT+CATT…"/>
          <p:cNvSpPr txBox="1"/>
          <p:nvPr/>
        </p:nvSpPr>
        <p:spPr>
          <a:xfrm>
            <a:off x="647724" y="717809"/>
            <a:ext cx="23088552" cy="122803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69508" indent="-469508" algn="l" defTabSz="457200">
              <a:spcBef>
                <a:spcPts val="1200"/>
              </a:spcBef>
              <a:buClr>
                <a:srgbClr val="000000"/>
              </a:buClr>
              <a:buSzPct val="100000"/>
              <a:buChar char="•"/>
              <a:defRPr sz="4033">
                <a:latin typeface="Helvetica"/>
                <a:ea typeface="Helvetica"/>
                <a:cs typeface="Helvetica"/>
                <a:sym typeface="Helvetica"/>
              </a:defRPr>
            </a:pPr>
            <a:r>
              <a:t>LXMERT+CATT </a:t>
            </a:r>
          </a:p>
          <a:p>
            <a:pPr algn="l" defTabSz="457200">
              <a:spcBef>
                <a:spcPts val="1200"/>
              </a:spcBef>
              <a:defRPr sz="3300">
                <a:latin typeface="Helvetica"/>
                <a:ea typeface="Helvetica"/>
                <a:cs typeface="Helvetica"/>
                <a:sym typeface="Helvetica"/>
              </a:defRPr>
            </a:pPr>
            <a:r>
              <a:t>we share the parameters of IS-ATT and CS-ATT in each causal attention module to force their outputs to have the same dis- tributions. </a:t>
            </a:r>
          </a:p>
          <a:p>
            <a:pPr defTabSz="457200">
              <a:spcBef>
                <a:spcPts val="1200"/>
              </a:spcBef>
              <a:defRPr sz="1333">
                <a:latin typeface="Times Roman"/>
                <a:ea typeface="Times Roman"/>
                <a:cs typeface="Times Roman"/>
                <a:sym typeface="Times Roman"/>
              </a:defRPr>
            </a:pPr>
          </a:p>
        </p:txBody>
      </p:sp>
      <p:pic>
        <p:nvPicPr>
          <p:cNvPr id="229" name="图像" descr="图像"/>
          <p:cNvPicPr>
            <a:picLocks noChangeAspect="1"/>
          </p:cNvPicPr>
          <p:nvPr/>
        </p:nvPicPr>
        <p:blipFill>
          <a:blip r:embed="rId2">
            <a:extLst/>
          </a:blip>
          <a:stretch>
            <a:fillRect/>
          </a:stretch>
        </p:blipFill>
        <p:spPr>
          <a:xfrm>
            <a:off x="647724" y="717809"/>
            <a:ext cx="11604307" cy="1021028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Experiment"/>
          <p:cNvSpPr txBox="1"/>
          <p:nvPr/>
        </p:nvSpPr>
        <p:spPr>
          <a:xfrm>
            <a:off x="9429445" y="976466"/>
            <a:ext cx="5525110" cy="156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52" sz="8400">
                <a:latin typeface="+mn-lt"/>
                <a:ea typeface="+mn-ea"/>
                <a:cs typeface="+mn-cs"/>
                <a:sym typeface="Avenir Next Demi Bold"/>
              </a:defRPr>
            </a:lvl1pPr>
          </a:lstStyle>
          <a:p>
            <a:pPr/>
            <a:r>
              <a:t>Experiment</a:t>
            </a:r>
          </a:p>
        </p:txBody>
      </p:sp>
      <p:sp>
        <p:nvSpPr>
          <p:cNvPr id="232" name="Datasets…"/>
          <p:cNvSpPr txBox="1"/>
          <p:nvPr/>
        </p:nvSpPr>
        <p:spPr>
          <a:xfrm>
            <a:off x="1023856" y="2688320"/>
            <a:ext cx="4443463" cy="426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79400" indent="-279400">
              <a:buClr>
                <a:srgbClr val="000000"/>
              </a:buClr>
              <a:buSzPct val="100000"/>
              <a:buChar char="•"/>
              <a:defRPr b="1" sz="4000">
                <a:latin typeface="Helvetica"/>
                <a:ea typeface="Helvetica"/>
                <a:cs typeface="Helvetica"/>
                <a:sym typeface="Helvetica"/>
              </a:defRPr>
            </a:pPr>
            <a:r>
              <a:t>Datasets</a:t>
            </a:r>
          </a:p>
          <a:p>
            <a:pPr algn="l" defTabSz="457200">
              <a:spcBef>
                <a:spcPts val="1200"/>
              </a:spcBef>
              <a:defRPr sz="4000">
                <a:latin typeface="Times Roman"/>
                <a:ea typeface="Times Roman"/>
                <a:cs typeface="Times Roman"/>
                <a:sym typeface="Times Roman"/>
              </a:defRPr>
            </a:pPr>
            <a:r>
              <a:t>       </a:t>
            </a:r>
            <a:r>
              <a:rPr sz="3500"/>
              <a:t>-</a:t>
            </a:r>
            <a:r>
              <a:t>MS COCO</a:t>
            </a:r>
          </a:p>
          <a:p>
            <a:pPr algn="l" defTabSz="457200">
              <a:spcBef>
                <a:spcPts val="1200"/>
              </a:spcBef>
              <a:defRPr sz="4000">
                <a:latin typeface="Times Roman"/>
                <a:ea typeface="Times Roman"/>
                <a:cs typeface="Times Roman"/>
                <a:sym typeface="Times Roman"/>
              </a:defRPr>
            </a:pPr>
            <a:r>
              <a:t>       -VQA2.0</a:t>
            </a:r>
          </a:p>
          <a:p>
            <a:pPr algn="l" defTabSz="457200">
              <a:spcBef>
                <a:spcPts val="1200"/>
              </a:spcBef>
              <a:defRPr sz="4000">
                <a:latin typeface="Times Roman"/>
                <a:ea typeface="Times Roman"/>
                <a:cs typeface="Times Roman"/>
                <a:sym typeface="Times Roman"/>
              </a:defRPr>
            </a:pPr>
            <a:r>
              <a:t>       -GQA</a:t>
            </a:r>
          </a:p>
          <a:p>
            <a:pPr algn="l" defTabSz="457200">
              <a:spcBef>
                <a:spcPts val="1200"/>
              </a:spcBef>
              <a:defRPr sz="4000">
                <a:latin typeface="Times Roman"/>
                <a:ea typeface="Times Roman"/>
                <a:cs typeface="Times Roman"/>
                <a:sym typeface="Times Roman"/>
              </a:defRPr>
            </a:pPr>
            <a:r>
              <a:t>       -Visual Genome </a:t>
            </a:r>
            <a:endParaRPr sz="1200"/>
          </a:p>
          <a:p>
            <a:pPr algn="l" defTabSz="457200">
              <a:spcBef>
                <a:spcPts val="1200"/>
              </a:spcBef>
              <a:defRPr sz="3500">
                <a:latin typeface="Times Roman"/>
                <a:ea typeface="Times Roman"/>
                <a:cs typeface="Times Roman"/>
                <a:sym typeface="Times Roman"/>
              </a:defRPr>
            </a:pPr>
            <a:endParaRPr sz="1200"/>
          </a:p>
        </p:txBody>
      </p:sp>
      <p:sp>
        <p:nvSpPr>
          <p:cNvPr id="233" name="Implementation Details…"/>
          <p:cNvSpPr txBox="1"/>
          <p:nvPr/>
        </p:nvSpPr>
        <p:spPr>
          <a:xfrm>
            <a:off x="944078" y="6717378"/>
            <a:ext cx="22002248" cy="62043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96749" indent="-496749" algn="l" defTabSz="457200">
              <a:spcBef>
                <a:spcPts val="1200"/>
              </a:spcBef>
              <a:buClr>
                <a:srgbClr val="000000"/>
              </a:buClr>
              <a:buSzPct val="100000"/>
              <a:buChar char="•"/>
              <a:defRPr sz="4267">
                <a:latin typeface="Helvetica"/>
                <a:ea typeface="Helvetica"/>
                <a:cs typeface="Helvetica"/>
                <a:sym typeface="Helvetica"/>
              </a:defRPr>
            </a:pPr>
            <a:r>
              <a:t>Implementation Details</a:t>
            </a:r>
          </a:p>
          <a:p>
            <a:pPr defTabSz="457200">
              <a:spcBef>
                <a:spcPts val="1200"/>
              </a:spcBef>
              <a:defRPr sz="3466">
                <a:latin typeface="Helvetica"/>
                <a:ea typeface="Helvetica"/>
                <a:cs typeface="Helvetica"/>
                <a:sym typeface="Helvetica"/>
              </a:defRPr>
            </a:pPr>
          </a:p>
          <a:p>
            <a:pPr algn="l" defTabSz="457200">
              <a:spcBef>
                <a:spcPts val="1200"/>
              </a:spcBef>
              <a:defRPr sz="3066">
                <a:latin typeface="Helvetica"/>
                <a:ea typeface="Helvetica"/>
                <a:cs typeface="Helvetica"/>
                <a:sym typeface="Helvetica"/>
              </a:defRPr>
            </a:pPr>
            <a:r>
              <a:t>where W</a:t>
            </a:r>
            <a:r>
              <a:rPr baseline="-19042"/>
              <a:t>i</a:t>
            </a:r>
            <a:r>
              <a:rPr baseline="48302"/>
              <a:t>∗</a:t>
            </a:r>
            <a:r>
              <a:rPr baseline="16302"/>
              <a:t> </a:t>
            </a:r>
            <a:r>
              <a:t>and W</a:t>
            </a:r>
            <a:r>
              <a:rPr baseline="31999"/>
              <a:t> </a:t>
            </a:r>
            <a:r>
              <a:rPr baseline="48302"/>
              <a:t>H</a:t>
            </a:r>
            <a:r>
              <a:rPr baseline="16302"/>
              <a:t> </a:t>
            </a:r>
            <a:r>
              <a:t>are all trainable matrices; A</a:t>
            </a:r>
            <a:r>
              <a:rPr baseline="-19042"/>
              <a:t>i</a:t>
            </a:r>
            <a:r>
              <a:rPr baseline="-4890"/>
              <a:t> </a:t>
            </a:r>
            <a:r>
              <a:t>is the soft attention matrix for the i-th head; [·] denotes the concatenation operation, and Embed(·) means the feed-forward network. The hidden size was set to 768. Importantly, we shared the parameters between IS-ATT and CS-ATT in each CATT to make the outputs stay in the same representation space. In this case, we also applied K-means to get the initializations and set the size of both dictionaries to 500. </a:t>
            </a:r>
            <a:endParaRPr sz="1200"/>
          </a:p>
          <a:p>
            <a:pPr algn="l" defTabSz="457200">
              <a:spcBef>
                <a:spcPts val="1200"/>
              </a:spcBef>
              <a:defRPr sz="1333">
                <a:latin typeface="Times Roman"/>
                <a:ea typeface="Times Roman"/>
                <a:cs typeface="Times Roman"/>
                <a:sym typeface="Times Roman"/>
              </a:defRPr>
            </a:pPr>
            <a:endParaRPr sz="1200"/>
          </a:p>
        </p:txBody>
      </p:sp>
      <p:pic>
        <p:nvPicPr>
          <p:cNvPr id="234" name="图像" descr="图像"/>
          <p:cNvPicPr>
            <a:picLocks noChangeAspect="1"/>
          </p:cNvPicPr>
          <p:nvPr/>
        </p:nvPicPr>
        <p:blipFill>
          <a:blip r:embed="rId2">
            <a:extLst/>
          </a:blip>
          <a:stretch>
            <a:fillRect/>
          </a:stretch>
        </p:blipFill>
        <p:spPr>
          <a:xfrm>
            <a:off x="944078" y="6717378"/>
            <a:ext cx="5511801" cy="23495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图像" descr="图像"/>
          <p:cNvPicPr>
            <a:picLocks noChangeAspect="1"/>
          </p:cNvPicPr>
          <p:nvPr/>
        </p:nvPicPr>
        <p:blipFill>
          <a:blip r:embed="rId2">
            <a:extLst/>
          </a:blip>
          <a:stretch>
            <a:fillRect/>
          </a:stretch>
        </p:blipFill>
        <p:spPr>
          <a:xfrm>
            <a:off x="5375178" y="1131754"/>
            <a:ext cx="13951742" cy="1245857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图像" descr="图像"/>
          <p:cNvPicPr>
            <a:picLocks noChangeAspect="1"/>
          </p:cNvPicPr>
          <p:nvPr/>
        </p:nvPicPr>
        <p:blipFill>
          <a:blip r:embed="rId2">
            <a:extLst/>
          </a:blip>
          <a:stretch>
            <a:fillRect/>
          </a:stretch>
        </p:blipFill>
        <p:spPr>
          <a:xfrm>
            <a:off x="1802327" y="1438966"/>
            <a:ext cx="10022666" cy="10838068"/>
          </a:xfrm>
          <a:prstGeom prst="rect">
            <a:avLst/>
          </a:prstGeom>
          <a:ln w="12700">
            <a:miter lim="400000"/>
          </a:ln>
        </p:spPr>
      </p:pic>
      <p:pic>
        <p:nvPicPr>
          <p:cNvPr id="239" name="图像" descr="图像"/>
          <p:cNvPicPr>
            <a:picLocks noChangeAspect="1"/>
          </p:cNvPicPr>
          <p:nvPr/>
        </p:nvPicPr>
        <p:blipFill>
          <a:blip r:embed="rId3">
            <a:extLst/>
          </a:blip>
          <a:stretch>
            <a:fillRect/>
          </a:stretch>
        </p:blipFill>
        <p:spPr>
          <a:xfrm>
            <a:off x="11837477" y="1544751"/>
            <a:ext cx="10799497" cy="1083806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图像" descr="图像"/>
          <p:cNvPicPr>
            <a:picLocks noChangeAspect="1"/>
          </p:cNvPicPr>
          <p:nvPr/>
        </p:nvPicPr>
        <p:blipFill>
          <a:blip r:embed="rId2">
            <a:extLst/>
          </a:blip>
          <a:stretch>
            <a:fillRect/>
          </a:stretch>
        </p:blipFill>
        <p:spPr>
          <a:xfrm>
            <a:off x="1185186" y="4269885"/>
            <a:ext cx="21392491" cy="503017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We carried exhaustive ablation studies to validate three variants of our causal attention module:…"/>
          <p:cNvSpPr txBox="1"/>
          <p:nvPr/>
        </p:nvSpPr>
        <p:spPr>
          <a:xfrm>
            <a:off x="489124" y="2008351"/>
            <a:ext cx="23405752" cy="701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1200"/>
              </a:spcBef>
              <a:defRPr sz="3600">
                <a:latin typeface="Helvetica"/>
                <a:ea typeface="Helvetica"/>
                <a:cs typeface="Helvetica"/>
                <a:sym typeface="Helvetica"/>
              </a:defRPr>
            </a:pPr>
            <a:r>
              <a:t>We carried exhaustive ablation studies to validate three variants of our causal attention module: </a:t>
            </a:r>
          </a:p>
          <a:p>
            <a:pPr algn="l" defTabSz="457200">
              <a:spcBef>
                <a:spcPts val="1200"/>
              </a:spcBef>
              <a:defRPr sz="3600">
                <a:latin typeface="Helvetica"/>
                <a:ea typeface="Helvetica"/>
                <a:cs typeface="Helvetica"/>
                <a:sym typeface="Helvetica"/>
              </a:defRPr>
            </a:pPr>
            <a:r>
              <a:t>-K-means initialization</a:t>
            </a:r>
          </a:p>
          <a:p>
            <a:pPr algn="l" defTabSz="457200">
              <a:spcBef>
                <a:spcPts val="1200"/>
              </a:spcBef>
              <a:defRPr sz="3600">
                <a:latin typeface="Helvetica"/>
                <a:ea typeface="Helvetica"/>
                <a:cs typeface="Helvetica"/>
                <a:sym typeface="Helvetica"/>
              </a:defRPr>
            </a:pPr>
            <a:r>
              <a:t>-dictionary size </a:t>
            </a:r>
          </a:p>
          <a:p>
            <a:pPr algn="l" defTabSz="457200">
              <a:spcBef>
                <a:spcPts val="1200"/>
              </a:spcBef>
              <a:defRPr sz="3600">
                <a:latin typeface="Helvetica"/>
                <a:ea typeface="Helvetica"/>
                <a:cs typeface="Helvetica"/>
                <a:sym typeface="Helvetica"/>
              </a:defRPr>
            </a:pPr>
            <a:r>
              <a:t>-parameter sharing.</a:t>
            </a:r>
          </a:p>
          <a:p>
            <a:pPr marL="360891" indent="-360891" algn="l" defTabSz="457200">
              <a:spcBef>
                <a:spcPts val="1200"/>
              </a:spcBef>
              <a:buClr>
                <a:srgbClr val="000000"/>
              </a:buClr>
              <a:buSzPct val="100000"/>
              <a:buChar char="•"/>
              <a:defRPr sz="3100">
                <a:latin typeface="Helvetica"/>
                <a:ea typeface="Helvetica"/>
                <a:cs typeface="Helvetica"/>
                <a:sym typeface="Helvetica"/>
              </a:defRPr>
            </a:pPr>
            <a:r>
              <a:t>CATT w/o Init:  We did not use the K-means algorithm to initialize the global dictionaries but randomly initialized them. We shared the parameters between IS-ATT and CS-ATT. </a:t>
            </a:r>
          </a:p>
          <a:p>
            <a:pPr marL="360891" indent="-360891" algn="l" defTabSz="457200">
              <a:spcBef>
                <a:spcPts val="1200"/>
              </a:spcBef>
              <a:buClr>
                <a:srgbClr val="000000"/>
              </a:buClr>
              <a:buSzPct val="100000"/>
              <a:buChar char="•"/>
              <a:defRPr sz="3100">
                <a:latin typeface="Helvetica"/>
                <a:ea typeface="Helvetica"/>
                <a:cs typeface="Helvetica"/>
                <a:sym typeface="Helvetica"/>
              </a:defRPr>
            </a:pPr>
            <a:r>
              <a:t>CATT w/o Share: We did not share the parameters between IS- ATT and CS-ATT. Here we used the K-means algorithm to initialize the dictionaries. </a:t>
            </a:r>
          </a:p>
          <a:p>
            <a:pPr marL="360891" indent="-360891" algn="l" defTabSz="457200">
              <a:spcBef>
                <a:spcPts val="1200"/>
              </a:spcBef>
              <a:buClr>
                <a:srgbClr val="000000"/>
              </a:buClr>
              <a:buSzPct val="100000"/>
              <a:buChar char="•"/>
              <a:defRPr sz="3100">
                <a:latin typeface="Helvetica"/>
                <a:ea typeface="Helvetica"/>
                <a:cs typeface="Helvetica"/>
                <a:sym typeface="Helvetica"/>
              </a:defRPr>
            </a:pPr>
            <a:r>
              <a:t>CATT+D#K: We set the size of the global image and word embedding dictionaries to K by the K-means algorithm and shared the parameters between IS-ATT and CS-ATT. </a:t>
            </a:r>
            <a:endParaRPr sz="1200"/>
          </a:p>
          <a:p>
            <a:pPr algn="l" defTabSz="457200">
              <a:spcBef>
                <a:spcPts val="1200"/>
              </a:spcBef>
              <a:defRPr sz="1333">
                <a:latin typeface="Times Roman"/>
                <a:ea typeface="Times Roman"/>
                <a:cs typeface="Times Roman"/>
                <a:sym typeface="Times Roman"/>
              </a:defRPr>
            </a:pPr>
            <a:endParaRPr sz="1200"/>
          </a:p>
          <a:p>
            <a:pPr algn="l" defTabSz="457200">
              <a:spcBef>
                <a:spcPts val="1200"/>
              </a:spcBef>
              <a:defRPr sz="1333">
                <a:latin typeface="Times Roman"/>
                <a:ea typeface="Times Roman"/>
                <a:cs typeface="Times Roman"/>
                <a:sym typeface="Times Roman"/>
              </a:defRPr>
            </a:pPr>
            <a:endParaRPr sz="1200"/>
          </a:p>
        </p:txBody>
      </p:sp>
      <p:sp>
        <p:nvSpPr>
          <p:cNvPr id="244" name="Ablation Studies"/>
          <p:cNvSpPr txBox="1"/>
          <p:nvPr/>
        </p:nvSpPr>
        <p:spPr>
          <a:xfrm>
            <a:off x="8332241" y="219108"/>
            <a:ext cx="7719518" cy="1562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defRPr spc="-252" sz="8400">
                <a:latin typeface="+mn-lt"/>
                <a:ea typeface="+mn-ea"/>
                <a:cs typeface="+mn-cs"/>
                <a:sym typeface="Avenir Next Demi Bold"/>
              </a:defRPr>
            </a:lvl1pPr>
          </a:lstStyle>
          <a:p>
            <a:pPr/>
            <a:r>
              <a:t>Ablation Studies</a:t>
            </a:r>
          </a:p>
        </p:txBody>
      </p:sp>
      <p:pic>
        <p:nvPicPr>
          <p:cNvPr id="245" name="图像" descr="图像"/>
          <p:cNvPicPr>
            <a:picLocks noChangeAspect="1"/>
          </p:cNvPicPr>
          <p:nvPr/>
        </p:nvPicPr>
        <p:blipFill>
          <a:blip r:embed="rId2">
            <a:extLst/>
          </a:blip>
          <a:stretch>
            <a:fillRect/>
          </a:stretch>
        </p:blipFill>
        <p:spPr>
          <a:xfrm>
            <a:off x="7518778" y="8279269"/>
            <a:ext cx="10471101" cy="477949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TieNet: Text-Image Embedding Network for Common Thorax Disease Classification and Reporting in Chest X-Rays…"/>
          <p:cNvSpPr txBox="1"/>
          <p:nvPr>
            <p:ph type="ctrTitle"/>
          </p:nvPr>
        </p:nvSpPr>
        <p:spPr>
          <a:prstGeom prst="rect">
            <a:avLst/>
          </a:prstGeom>
        </p:spPr>
        <p:txBody>
          <a:bodyPr/>
          <a:lstStyle/>
          <a:p>
            <a:pPr defTabSz="457200">
              <a:lnSpc>
                <a:spcPct val="100000"/>
              </a:lnSpc>
              <a:defRPr b="1" spc="0" sz="5000">
                <a:gradFill flip="none" rotWithShape="1">
                  <a:gsLst>
                    <a:gs pos="0">
                      <a:schemeClr val="accent1"/>
                    </a:gs>
                    <a:gs pos="100000">
                      <a:schemeClr val="accent6"/>
                    </a:gs>
                  </a:gsLst>
                  <a:lin ang="3960000" scaled="0"/>
                </a:gradFill>
                <a:latin typeface="Helvetica"/>
                <a:ea typeface="Helvetica"/>
                <a:cs typeface="Helvetica"/>
                <a:sym typeface="Helvetica"/>
              </a:defRPr>
            </a:pPr>
            <a:r>
              <a:t>TieNet: Text-Image Embedding Network for Common Thorax Disease Classification and Reporting in Chest X-Rays</a:t>
            </a:r>
          </a:p>
          <a:p>
            <a:pPr defTabSz="457200">
              <a:lnSpc>
                <a:spcPct val="100000"/>
              </a:lnSpc>
              <a:defRPr spc="0" sz="2500">
                <a:gradFill flip="none" rotWithShape="1">
                  <a:gsLst>
                    <a:gs pos="0">
                      <a:schemeClr val="accent1"/>
                    </a:gs>
                    <a:gs pos="100000">
                      <a:schemeClr val="accent6"/>
                    </a:gs>
                  </a:gsLst>
                  <a:lin ang="5400000" scaled="0"/>
                </a:gradFill>
                <a:latin typeface="Times Roman"/>
                <a:ea typeface="Times Roman"/>
                <a:cs typeface="Times Roman"/>
                <a:sym typeface="Times Roman"/>
              </a:defRPr>
            </a:pPr>
            <a:r>
              <a:rPr b="1"/>
              <a:t>TieNet：胸部X光常见疾病分类报告的文本-图片嵌入网</a:t>
            </a:r>
            <a:r>
              <a:t>络</a:t>
            </a:r>
          </a:p>
        </p:txBody>
      </p:sp>
      <p:sp>
        <p:nvSpPr>
          <p:cNvPr id="158" name="Xiaosong WangYifan PengLe LuZhiyong LuRonald M. Summers…"/>
          <p:cNvSpPr txBox="1"/>
          <p:nvPr>
            <p:ph type="body" idx="21"/>
          </p:nvPr>
        </p:nvSpPr>
        <p:spPr>
          <a:xfrm>
            <a:off x="1270000" y="9161030"/>
            <a:ext cx="21844000" cy="1943589"/>
          </a:xfrm>
          <a:prstGeom prst="rect">
            <a:avLst/>
          </a:prstGeom>
          <a:extLst>
            <a:ext uri="{C572A759-6A51-4108-AA02-DFA0A04FC94B}">
              <ma14:wrappingTextBoxFlag xmlns:ma14="http://schemas.microsoft.com/office/mac/drawingml/2011/main" val="1"/>
            </a:ext>
          </a:extLst>
        </p:spPr>
        <p:txBody>
          <a:bodyPr/>
          <a:lstStyle/>
          <a:p>
            <a:pPr lvl="1" marL="0" indent="457200" algn="ctr" defTabSz="825500">
              <a:spcBef>
                <a:spcPts val="0"/>
              </a:spcBef>
              <a:buClrTx/>
              <a:buSzTx/>
              <a:buNone/>
              <a:defRPr sz="3200">
                <a:latin typeface="Avenir Next Medium"/>
                <a:ea typeface="Avenir Next Medium"/>
                <a:cs typeface="Avenir Next Medium"/>
                <a:sym typeface="Avenir Next Medium"/>
              </a:defRPr>
            </a:pPr>
            <a:r>
              <a:t>Xiaosong WangYifan PengLe LuZhiyong LuRonald M. Summers </a:t>
            </a:r>
          </a:p>
          <a:p>
            <a:pPr lvl="1" marL="0" indent="457200" algn="ctr" defTabSz="825500">
              <a:spcBef>
                <a:spcPts val="0"/>
              </a:spcBef>
              <a:buClrTx/>
              <a:buSzTx/>
              <a:buNone/>
              <a:defRPr sz="3200">
                <a:latin typeface="Avenir Next Medium"/>
                <a:ea typeface="Avenir Next Medium"/>
                <a:cs typeface="Avenir Next Medium"/>
                <a:sym typeface="Avenir Next Medium"/>
              </a:defRPr>
            </a:pPr>
            <a:r>
              <a:t>Computer Vision and Pattern Recognition Jun 2018</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Introduction"/>
          <p:cNvSpPr txBox="1"/>
          <p:nvPr>
            <p:ph type="title"/>
          </p:nvPr>
        </p:nvSpPr>
        <p:spPr>
          <a:xfrm>
            <a:off x="584952" y="479533"/>
            <a:ext cx="21844001" cy="1557438"/>
          </a:xfrm>
          <a:prstGeom prst="rect">
            <a:avLst/>
          </a:prstGeom>
        </p:spPr>
        <p:txBody>
          <a:bodyPr/>
          <a:lstStyle/>
          <a:p>
            <a:pPr/>
            <a:r>
              <a:t>Introduction</a:t>
            </a:r>
          </a:p>
        </p:txBody>
      </p:sp>
      <p:sp>
        <p:nvSpPr>
          <p:cNvPr id="161" name="In the last decade, challenging tasks in computer vision have gone through different stages, from sole image classification to multi-category multi-instance classification/detection/segmentation to more complex cognitive tasks that involve understanding "/>
          <p:cNvSpPr txBox="1"/>
          <p:nvPr>
            <p:ph type="body" idx="1"/>
          </p:nvPr>
        </p:nvSpPr>
        <p:spPr>
          <a:xfrm>
            <a:off x="992277" y="2354244"/>
            <a:ext cx="21844001" cy="11515805"/>
          </a:xfrm>
          <a:prstGeom prst="rect">
            <a:avLst/>
          </a:prstGeom>
        </p:spPr>
        <p:txBody>
          <a:bodyPr/>
          <a:lstStyle/>
          <a:p>
            <a:pPr marL="411335" indent="-411335" algn="just" defTabSz="457200">
              <a:spcBef>
                <a:spcPts val="1200"/>
              </a:spcBef>
              <a:defRPr sz="3533">
                <a:latin typeface="Times Roman"/>
                <a:ea typeface="Times Roman"/>
                <a:cs typeface="Times Roman"/>
                <a:sym typeface="Times Roman"/>
              </a:defRPr>
            </a:pPr>
            <a:r>
              <a:t>In the last decade, challenging tasks in computer vision have gone through different stages, from sole image classification to multi-category multi-instance classification/detection/segmentation to more complex cognitive tasks that involve understanding and describing the relationships of object instances inside the images or videos. </a:t>
            </a:r>
          </a:p>
          <a:p>
            <a:pPr marL="411335" indent="-411335" algn="just" defTabSz="457200">
              <a:spcBef>
                <a:spcPts val="1200"/>
              </a:spcBef>
              <a:defRPr sz="3533">
                <a:latin typeface="Times Roman"/>
                <a:ea typeface="Times Roman"/>
                <a:cs typeface="Times Roman"/>
                <a:sym typeface="Times Roman"/>
              </a:defRPr>
            </a:pPr>
          </a:p>
          <a:p>
            <a:pPr marL="411300" indent="-411300" defTabSz="457200">
              <a:spcBef>
                <a:spcPts val="1200"/>
              </a:spcBef>
              <a:defRPr sz="3533">
                <a:latin typeface="Times Roman"/>
                <a:ea typeface="Times Roman"/>
                <a:cs typeface="Times Roman"/>
                <a:sym typeface="Times Roman"/>
              </a:defRPr>
            </a:pPr>
            <a:r>
              <a:t>There are few publicly available large-scale image datasets in the medical image domain. Conventional means of annotating natural images cannot be applied to medical images due to the fact that these tasks often require years of professional training and domain knowledge. </a:t>
            </a:r>
          </a:p>
          <a:p>
            <a:pPr marL="411300" indent="-411300" defTabSz="457200">
              <a:spcBef>
                <a:spcPts val="1200"/>
              </a:spcBef>
              <a:defRPr sz="3533">
                <a:latin typeface="Times Roman"/>
                <a:ea typeface="Times Roman"/>
                <a:cs typeface="Times Roman"/>
                <a:sym typeface="Times Roman"/>
              </a:defRPr>
            </a:pPr>
          </a:p>
          <a:p>
            <a:pPr marL="411300" indent="-411300" defTabSz="457200">
              <a:spcBef>
                <a:spcPts val="1200"/>
              </a:spcBef>
              <a:defRPr sz="3533">
                <a:latin typeface="Times Roman"/>
                <a:ea typeface="Times Roman"/>
                <a:cs typeface="Times Roman"/>
                <a:sym typeface="Times Roman"/>
              </a:defRPr>
            </a:pPr>
            <a:r>
              <a:t>Different from current deep learning models, radiologists routinely observe multiple findings when they read medical images and compile radiological reports. One main reason is that these findings are often correlated.   </a:t>
            </a:r>
          </a:p>
          <a:p>
            <a:pPr marL="0" indent="0" defTabSz="457200">
              <a:spcBef>
                <a:spcPts val="1200"/>
              </a:spcBef>
              <a:buClrTx/>
              <a:buSzTx/>
              <a:buNone/>
              <a:defRPr sz="2833">
                <a:latin typeface="Times Roman"/>
                <a:ea typeface="Times Roman"/>
                <a:cs typeface="Times Roman"/>
                <a:sym typeface="Times Roman"/>
              </a:defRPr>
            </a:pPr>
            <a:r>
              <a:t>     For instance, liver metastases can spread to regional lymph nodes or other body parts. </a:t>
            </a:r>
          </a:p>
          <a:p>
            <a:pPr marL="0" indent="0" defTabSz="457200">
              <a:spcBef>
                <a:spcPts val="1200"/>
              </a:spcBef>
              <a:buClrTx/>
              <a:buSzTx/>
              <a:buNone/>
              <a:defRPr sz="2833">
                <a:latin typeface="Times Roman"/>
                <a:ea typeface="Times Roman"/>
                <a:cs typeface="Times Roman"/>
                <a:sym typeface="Times Roman"/>
              </a:defRPr>
            </a:pPr>
          </a:p>
          <a:p>
            <a:pPr marL="0" indent="0" defTabSz="457200">
              <a:spcBef>
                <a:spcPts val="1200"/>
              </a:spcBef>
              <a:buClrTx/>
              <a:buSzTx/>
              <a:buNone/>
              <a:defRPr sz="3633">
                <a:solidFill>
                  <a:srgbClr val="62467C"/>
                </a:solidFill>
                <a:latin typeface="Times Roman"/>
                <a:ea typeface="Times Roman"/>
                <a:cs typeface="Times Roman"/>
                <a:sym typeface="Times Roman"/>
              </a:defRPr>
            </a:pPr>
          </a:p>
          <a:p>
            <a:pPr marL="0" indent="0" defTabSz="457200">
              <a:spcBef>
                <a:spcPts val="1200"/>
              </a:spcBef>
              <a:buClrTx/>
              <a:buSzTx/>
              <a:buNone/>
              <a:defRPr sz="3633">
                <a:solidFill>
                  <a:srgbClr val="62467C"/>
                </a:solidFill>
                <a:latin typeface="Times Roman"/>
                <a:ea typeface="Times Roman"/>
                <a:cs typeface="Times Roman"/>
                <a:sym typeface="Times Roman"/>
              </a:defRPr>
            </a:pPr>
            <a:r>
              <a:t>     </a:t>
            </a:r>
            <a:r>
              <a:rPr b="1"/>
              <a:t>This paper, they investigate how free-text radiological reports can be exploited as </a:t>
            </a:r>
            <a:r>
              <a:rPr b="1" i="1"/>
              <a:t>a priori </a:t>
            </a:r>
            <a:r>
              <a:rPr b="1"/>
              <a:t>knowledge using an innovative text-image embedding network.</a:t>
            </a:r>
            <a:r>
              <a:t> </a:t>
            </a:r>
            <a:endParaRPr sz="1200"/>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Wang et al. [35] provide a recent and prominent exception, where they introduced a large scale chest X-ray dataset by processing images and their paired radiological reports (extracted from their institutional PACS database) with natural language process"/>
          <p:cNvSpPr txBox="1"/>
          <p:nvPr>
            <p:ph type="body" idx="1"/>
          </p:nvPr>
        </p:nvSpPr>
        <p:spPr>
          <a:xfrm>
            <a:off x="1270000" y="2802075"/>
            <a:ext cx="21844001" cy="10389440"/>
          </a:xfrm>
          <a:prstGeom prst="rect">
            <a:avLst/>
          </a:prstGeom>
        </p:spPr>
        <p:txBody>
          <a:bodyPr/>
          <a:lstStyle/>
          <a:p>
            <a:pPr marL="390403" indent="-390403" defTabSz="434340">
              <a:spcBef>
                <a:spcPts val="1100"/>
              </a:spcBef>
              <a:defRPr sz="3353">
                <a:latin typeface="Times Roman"/>
                <a:ea typeface="Times Roman"/>
                <a:cs typeface="Times Roman"/>
                <a:sym typeface="Times Roman"/>
              </a:defRPr>
            </a:pPr>
            <a:r>
              <a:t>Wang </a:t>
            </a:r>
            <a:r>
              <a:rPr i="1"/>
              <a:t>et al</a:t>
            </a:r>
            <a:r>
              <a:t>. [</a:t>
            </a:r>
            <a:r>
              <a:rPr>
                <a:solidFill>
                  <a:srgbClr val="00FF00"/>
                </a:solidFill>
              </a:rPr>
              <a:t>35</a:t>
            </a:r>
            <a:r>
              <a:t>] provide a recent and prominent exception, where they introduced a large scale chest X-ray dataset by processing images and their paired radiological reports (extracted from their institutional PACS database) with natural language processing (NLP) techniques. radiological reports contain richer information than simple disease binary labels.</a:t>
            </a:r>
          </a:p>
          <a:p>
            <a:pPr marL="0" indent="0" algn="just" defTabSz="434340">
              <a:spcBef>
                <a:spcPts val="1100"/>
              </a:spcBef>
              <a:buClrTx/>
              <a:buSzTx/>
              <a:buNone/>
              <a:defRPr sz="3353">
                <a:latin typeface="Times Roman"/>
                <a:ea typeface="Times Roman"/>
                <a:cs typeface="Times Roman"/>
                <a:sym typeface="Times Roman"/>
              </a:defRPr>
            </a:pPr>
            <a:r>
              <a:t>    </a:t>
            </a:r>
            <a:r>
              <a:rPr>
                <a:solidFill>
                  <a:schemeClr val="accent4">
                    <a:hueOff val="-1109407"/>
                    <a:satOff val="-1495"/>
                    <a:lumOff val="-6330"/>
                  </a:schemeClr>
                </a:solidFill>
              </a:rPr>
              <a:t>We differ from Wang </a:t>
            </a:r>
            <a:r>
              <a:rPr i="1">
                <a:solidFill>
                  <a:schemeClr val="accent4">
                    <a:hueOff val="-1109407"/>
                    <a:satOff val="-1495"/>
                    <a:lumOff val="-6330"/>
                  </a:schemeClr>
                </a:solidFill>
              </a:rPr>
              <a:t>et al</a:t>
            </a:r>
            <a:r>
              <a:rPr>
                <a:solidFill>
                  <a:schemeClr val="accent4">
                    <a:hueOff val="-1109407"/>
                    <a:satOff val="-1495"/>
                    <a:lumOff val="-6330"/>
                  </a:schemeClr>
                </a:solidFill>
              </a:rPr>
              <a:t>.’s approach by leveraging this rich text information in order to produce an enhanced system for chest X-ray CADx. </a:t>
            </a:r>
            <a:endParaRPr>
              <a:solidFill>
                <a:schemeClr val="accent4">
                  <a:hueOff val="-1109407"/>
                  <a:satOff val="-1495"/>
                  <a:lumOff val="-6330"/>
                </a:schemeClr>
              </a:solidFill>
            </a:endParaRPr>
          </a:p>
          <a:p>
            <a:pPr marL="0" indent="0" algn="just" defTabSz="434340">
              <a:spcBef>
                <a:spcPts val="1100"/>
              </a:spcBef>
              <a:buClrTx/>
              <a:buSzTx/>
              <a:buNone/>
              <a:defRPr sz="3353">
                <a:latin typeface="Times Roman"/>
                <a:ea typeface="Times Roman"/>
                <a:cs typeface="Times Roman"/>
                <a:sym typeface="Times Roman"/>
              </a:defRPr>
            </a:pPr>
            <a:endParaRPr>
              <a:solidFill>
                <a:schemeClr val="accent1">
                  <a:hueOff val="381599"/>
                  <a:lumOff val="-17182"/>
                </a:schemeClr>
              </a:solidFill>
            </a:endParaRPr>
          </a:p>
          <a:p>
            <a:pPr marL="390403" indent="-390403" defTabSz="434340">
              <a:spcBef>
                <a:spcPts val="1100"/>
              </a:spcBef>
              <a:defRPr sz="3353">
                <a:latin typeface="Times Roman"/>
                <a:ea typeface="Times Roman"/>
                <a:cs typeface="Times Roman"/>
                <a:sym typeface="Times Roman"/>
              </a:defRPr>
            </a:pPr>
            <a:r>
              <a:t>More recently, multi-attention models [</a:t>
            </a:r>
            <a:r>
              <a:rPr>
                <a:solidFill>
                  <a:srgbClr val="00FF00"/>
                </a:solidFill>
              </a:rPr>
              <a:t>38</a:t>
            </a:r>
            <a:r>
              <a:t>, </a:t>
            </a:r>
            <a:r>
              <a:rPr>
                <a:solidFill>
                  <a:srgbClr val="00FF00"/>
                </a:solidFill>
              </a:rPr>
              <a:t>27</a:t>
            </a:r>
            <a:r>
              <a:t>] extract salient regions and words from both image and text and then combine them together for better representations of the pair. In medical imaging domain, Shin </a:t>
            </a:r>
            <a:r>
              <a:rPr i="1"/>
              <a:t>et al</a:t>
            </a:r>
            <a:r>
              <a:t>.[</a:t>
            </a:r>
            <a:r>
              <a:rPr>
                <a:solidFill>
                  <a:srgbClr val="00FF00"/>
                </a:solidFill>
              </a:rPr>
              <a:t>32</a:t>
            </a:r>
            <a:r>
              <a:t>] proposed to correlate the entire image or saliency regions with MeSH terms. </a:t>
            </a:r>
          </a:p>
          <a:p>
            <a:pPr marL="0" indent="0" defTabSz="434340">
              <a:spcBef>
                <a:spcPts val="1100"/>
              </a:spcBef>
              <a:buClrTx/>
              <a:buSzTx/>
              <a:buNone/>
              <a:defRPr sz="3353">
                <a:solidFill>
                  <a:schemeClr val="accent1">
                    <a:hueOff val="381599"/>
                    <a:lumOff val="-17182"/>
                  </a:schemeClr>
                </a:solidFill>
                <a:latin typeface="Times Roman"/>
                <a:ea typeface="Times Roman"/>
                <a:cs typeface="Times Roman"/>
                <a:sym typeface="Times Roman"/>
              </a:defRPr>
            </a:pPr>
            <a:r>
              <a:t>    </a:t>
            </a:r>
            <a:r>
              <a:rPr>
                <a:solidFill>
                  <a:schemeClr val="accent4">
                    <a:hueOff val="-1109407"/>
                    <a:satOff val="-1495"/>
                    <a:lumOff val="-6330"/>
                  </a:schemeClr>
                </a:solidFill>
              </a:rPr>
              <a:t>The difference between our model and theirs lies in that we employ multi-attention models with a mixture of image and text features in order to provide more salient and meaningful embeddings for the image classification and report generation task. </a:t>
            </a:r>
            <a:endParaRPr>
              <a:solidFill>
                <a:schemeClr val="accent4">
                  <a:hueOff val="-1109407"/>
                  <a:satOff val="-1495"/>
                  <a:lumOff val="-6330"/>
                </a:schemeClr>
              </a:solidFill>
            </a:endParaRPr>
          </a:p>
          <a:p>
            <a:pPr marL="390403" indent="-390403" defTabSz="434340">
              <a:spcBef>
                <a:spcPts val="1100"/>
              </a:spcBef>
              <a:defRPr sz="3353">
                <a:latin typeface="Times Roman"/>
                <a:ea typeface="Times Roman"/>
                <a:cs typeface="Times Roman"/>
                <a:sym typeface="Times Roman"/>
              </a:defRPr>
            </a:pPr>
          </a:p>
          <a:p>
            <a:pPr marL="390403" indent="-390403" algn="just" defTabSz="434340">
              <a:spcBef>
                <a:spcPts val="1100"/>
              </a:spcBef>
              <a:defRPr sz="3353">
                <a:latin typeface="Times Roman"/>
                <a:ea typeface="Times Roman"/>
                <a:cs typeface="Times Roman"/>
                <a:sym typeface="Times Roman"/>
              </a:defRPr>
            </a:pPr>
            <a:r>
              <a:t>The attention mechanism attempts to ease the problems which is that the input is long or very information-rich and selective encoding is not possible,by allowing the decoder to refer back to the input sequence [</a:t>
            </a:r>
            <a:r>
              <a:rPr>
                <a:solidFill>
                  <a:srgbClr val="00FF00"/>
                </a:solidFill>
              </a:rPr>
              <a:t>39</a:t>
            </a:r>
            <a:r>
              <a:t>, </a:t>
            </a:r>
            <a:r>
              <a:rPr>
                <a:solidFill>
                  <a:srgbClr val="00FF00"/>
                </a:solidFill>
              </a:rPr>
              <a:t>23</a:t>
            </a:r>
            <a:r>
              <a:t>, </a:t>
            </a:r>
            <a:r>
              <a:rPr>
                <a:solidFill>
                  <a:srgbClr val="00FF00"/>
                </a:solidFill>
              </a:rPr>
              <a:t>25</a:t>
            </a:r>
            <a:r>
              <a:t>].                                          </a:t>
            </a:r>
            <a:r>
              <a:rPr>
                <a:solidFill>
                  <a:schemeClr val="accent4">
                    <a:hueOff val="-1109407"/>
                    <a:satOff val="-1495"/>
                    <a:lumOff val="-6330"/>
                  </a:schemeClr>
                </a:solidFill>
              </a:rPr>
              <a:t>To this end, our work closely follows the one used in [23] where they extracted an interpretable sentence embedding by introducing self-attention. Our model paired both the attention-based image and text representation from training as a prior knowledge injection to produce improved classification scores</a:t>
            </a:r>
            <a:r>
              <a:rPr>
                <a:solidFill>
                  <a:schemeClr val="accent1">
                    <a:hueOff val="381599"/>
                    <a:lumOff val="-17182"/>
                  </a:schemeClr>
                </a:solidFill>
              </a:rPr>
              <a:t>.</a:t>
            </a:r>
          </a:p>
          <a:p>
            <a:pPr marL="0" indent="0" defTabSz="434340">
              <a:spcBef>
                <a:spcPts val="1100"/>
              </a:spcBef>
              <a:buClrTx/>
              <a:buSzTx/>
              <a:buNone/>
              <a:defRPr sz="1266">
                <a:latin typeface="Times Roman"/>
                <a:ea typeface="Times Roman"/>
                <a:cs typeface="Times Roman"/>
                <a:sym typeface="Times Roman"/>
              </a:defRPr>
            </a:pPr>
            <a:endParaRPr sz="1140"/>
          </a:p>
        </p:txBody>
      </p:sp>
      <p:sp>
        <p:nvSpPr>
          <p:cNvPr id="164" name="Related work"/>
          <p:cNvSpPr txBox="1"/>
          <p:nvPr>
            <p:ph type="title"/>
          </p:nvPr>
        </p:nvSpPr>
        <p:spPr>
          <a:xfrm>
            <a:off x="603466" y="609137"/>
            <a:ext cx="21844001" cy="1557437"/>
          </a:xfrm>
          <a:prstGeom prst="rect">
            <a:avLst/>
          </a:prstGeom>
        </p:spPr>
        <p:txBody>
          <a:bodyPr/>
          <a:lstStyle/>
          <a:p>
            <a:pPr/>
            <a:r>
              <a:t>Related work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Model"/>
          <p:cNvSpPr txBox="1"/>
          <p:nvPr>
            <p:ph type="title"/>
          </p:nvPr>
        </p:nvSpPr>
        <p:spPr>
          <a:prstGeom prst="rect">
            <a:avLst/>
          </a:prstGeom>
        </p:spPr>
        <p:txBody>
          <a:bodyPr/>
          <a:lstStyle/>
          <a:p>
            <a:pPr/>
            <a:r>
              <a:t>Model</a:t>
            </a:r>
          </a:p>
        </p:txBody>
      </p:sp>
      <p:sp>
        <p:nvSpPr>
          <p:cNvPr id="167" name="Text-Image Embedding Network"/>
          <p:cNvSpPr txBox="1"/>
          <p:nvPr>
            <p:ph type="body" idx="21"/>
          </p:nvPr>
        </p:nvSpPr>
        <p:spPr>
          <a:xfrm>
            <a:off x="1269999" y="2478126"/>
            <a:ext cx="21844001" cy="1016001"/>
          </a:xfrm>
          <a:prstGeom prst="rect">
            <a:avLst/>
          </a:prstGeom>
          <a:extLst>
            <a:ext uri="{C572A759-6A51-4108-AA02-DFA0A04FC94B}">
              <ma14:wrappingTextBoxFlag xmlns:ma14="http://schemas.microsoft.com/office/mac/drawingml/2011/main" val="1"/>
            </a:ext>
          </a:extLst>
        </p:spPr>
        <p:txBody>
          <a:bodyPr/>
          <a:lstStyle>
            <a:lvl1pPr defTabSz="416052">
              <a:spcBef>
                <a:spcPts val="1000"/>
              </a:spcBef>
              <a:defRPr b="1" sz="3913">
                <a:latin typeface="Times Roman"/>
                <a:ea typeface="Times Roman"/>
                <a:cs typeface="Times Roman"/>
                <a:sym typeface="Times Roman"/>
              </a:defRPr>
            </a:lvl1pPr>
          </a:lstStyle>
          <a:p>
            <a:pPr/>
            <a:r>
              <a:t>Text-Image Embedding Network </a:t>
            </a:r>
            <a:endParaRPr sz="1092"/>
          </a:p>
        </p:txBody>
      </p:sp>
      <p:sp>
        <p:nvSpPr>
          <p:cNvPr id="168" name="End-to-End Trainable CNN-RNN Model…"/>
          <p:cNvSpPr txBox="1"/>
          <p:nvPr/>
        </p:nvSpPr>
        <p:spPr>
          <a:xfrm>
            <a:off x="2162440" y="3830457"/>
            <a:ext cx="20059120" cy="93146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6899" indent="-426899" algn="l" defTabSz="457200">
              <a:spcBef>
                <a:spcPts val="1200"/>
              </a:spcBef>
              <a:buClr>
                <a:srgbClr val="000000"/>
              </a:buClr>
              <a:buSzPct val="100000"/>
              <a:buChar char="•"/>
              <a:defRPr sz="3666">
                <a:latin typeface="Helvetica"/>
                <a:ea typeface="Helvetica"/>
                <a:cs typeface="Helvetica"/>
                <a:sym typeface="Helvetica"/>
              </a:defRPr>
            </a:pPr>
            <a:r>
              <a:t>End-to-End Trainable CNN-RNN Model </a:t>
            </a:r>
          </a:p>
          <a:p>
            <a:pPr algn="l" defTabSz="457200">
              <a:spcBef>
                <a:spcPts val="1200"/>
              </a:spcBef>
              <a:defRPr sz="3666">
                <a:latin typeface="Helvetica"/>
                <a:ea typeface="Helvetica"/>
                <a:cs typeface="Helvetica"/>
                <a:sym typeface="Helvetica"/>
              </a:defRPr>
            </a:pPr>
          </a:p>
          <a:p>
            <a:pPr algn="just" defTabSz="457200">
              <a:spcBef>
                <a:spcPts val="1200"/>
              </a:spcBef>
              <a:defRPr sz="3033">
                <a:latin typeface="Times Roman"/>
                <a:ea typeface="Times Roman"/>
                <a:cs typeface="Times Roman"/>
                <a:sym typeface="Times Roman"/>
              </a:defRPr>
            </a:pPr>
            <a:r>
              <a:t>    Our end-to-end trainable CNN- RNN model takes an image I and a sequence of 1-of-V encoded words. </a:t>
            </a:r>
          </a:p>
          <a:p>
            <a:pPr algn="just" defTabSz="457200">
              <a:spcBef>
                <a:spcPts val="1200"/>
              </a:spcBef>
              <a:defRPr sz="3033">
                <a:latin typeface="Times Roman"/>
                <a:ea typeface="Times Roman"/>
                <a:cs typeface="Times Roman"/>
                <a:sym typeface="Times Roman"/>
              </a:defRPr>
            </a:pPr>
            <a:r>
              <a:t>                                                                            </a:t>
            </a:r>
          </a:p>
          <a:p>
            <a:pPr algn="just" defTabSz="457200">
              <a:spcBef>
                <a:spcPts val="1200"/>
              </a:spcBef>
              <a:defRPr sz="3033">
                <a:latin typeface="Times Roman"/>
                <a:ea typeface="Times Roman"/>
                <a:cs typeface="Times Roman"/>
                <a:sym typeface="Times Roman"/>
              </a:defRPr>
            </a:pPr>
            <a:endParaRPr sz="1200"/>
          </a:p>
          <a:p>
            <a:pPr algn="l" defTabSz="457200">
              <a:spcBef>
                <a:spcPts val="1200"/>
              </a:spcBef>
              <a:defRPr sz="3033">
                <a:latin typeface="Times Roman"/>
                <a:ea typeface="Times Roman"/>
                <a:cs typeface="Times Roman"/>
                <a:sym typeface="Times Roman"/>
              </a:defRPr>
            </a:pPr>
            <a:r>
              <a:rPr sz="1200"/>
              <a:t>           </a:t>
            </a:r>
            <a:r>
              <a:t>Our RNN is based off of Xu </a:t>
            </a:r>
            <a:r>
              <a:rPr i="1"/>
              <a:t>et al</a:t>
            </a:r>
            <a:r>
              <a:t>.’s visual image spatial attention model [</a:t>
            </a:r>
            <a:r>
              <a:rPr>
                <a:solidFill>
                  <a:srgbClr val="00FF00"/>
                </a:solidFill>
              </a:rPr>
              <a:t>37</a:t>
            </a:r>
            <a:r>
              <a:t>] for image captioning. However, following Xu </a:t>
            </a:r>
            <a:r>
              <a:rPr i="1"/>
              <a:t>et al</a:t>
            </a:r>
            <a:r>
              <a:t>. [</a:t>
            </a:r>
            <a:r>
              <a:rPr>
                <a:solidFill>
                  <a:srgbClr val="00FF00"/>
                </a:solidFill>
              </a:rPr>
              <a:t>37</a:t>
            </a:r>
            <a:r>
              <a:t>], our sequence-to-sequence model includes a deterministic and soft visual spatial attention, </a:t>
            </a:r>
            <a:r>
              <a:rPr sz="4333"/>
              <a:t>a</a:t>
            </a:r>
            <a:r>
              <a:rPr baseline="-10945"/>
              <a:t>t</a:t>
            </a:r>
            <a:r>
              <a:t>, that is multiplied element-wise to X before the latter is inputted to the RNN. At each time step, the RNN also </a:t>
            </a:r>
            <a:r>
              <a:rPr baseline="8242"/>
              <a:t>outputs the subsequent attention map, a</a:t>
            </a:r>
            <a:r>
              <a:rPr baseline="2242"/>
              <a:t>t+1</a:t>
            </a:r>
            <a:r>
              <a:rPr baseline="8242"/>
              <a:t>. </a:t>
            </a:r>
            <a:endParaRPr baseline="8242"/>
          </a:p>
          <a:p>
            <a:pPr defTabSz="457200">
              <a:spcBef>
                <a:spcPts val="1200"/>
              </a:spcBef>
              <a:defRPr sz="3033">
                <a:latin typeface="Times Roman"/>
                <a:ea typeface="Times Roman"/>
                <a:cs typeface="Times Roman"/>
                <a:sym typeface="Times Roman"/>
              </a:defRPr>
            </a:pPr>
            <a:r>
              <a:rPr baseline="8242"/>
              <a:t>                                          </a:t>
            </a:r>
            <a:endParaRPr sz="1200"/>
          </a:p>
          <a:p>
            <a:pPr algn="l" defTabSz="457200">
              <a:spcBef>
                <a:spcPts val="1200"/>
              </a:spcBef>
              <a:defRPr sz="3033">
                <a:latin typeface="Times Roman"/>
                <a:ea typeface="Times Roman"/>
                <a:cs typeface="Times Roman"/>
                <a:sym typeface="Times Roman"/>
              </a:defRPr>
            </a:pPr>
            <a:endParaRPr sz="1200"/>
          </a:p>
          <a:p>
            <a:pPr algn="just" defTabSz="457200">
              <a:spcBef>
                <a:spcPts val="1200"/>
              </a:spcBef>
              <a:defRPr sz="3000">
                <a:latin typeface="Times Roman"/>
                <a:ea typeface="Times Roman"/>
                <a:cs typeface="Times Roman"/>
                <a:sym typeface="Times Roman"/>
              </a:defRPr>
            </a:pPr>
            <a:r>
              <a:rPr sz="1200"/>
              <a:t>        </a:t>
            </a:r>
            <a:r>
              <a:t>The LSTM produces the report by generating one word at each time step conditioned on a context vector, </a:t>
            </a:r>
            <a:r>
              <a:rPr i="1"/>
              <a:t>i.e</a:t>
            </a:r>
            <a:r>
              <a:t>., the previous hidden state h</a:t>
            </a:r>
            <a:r>
              <a:rPr baseline="-10999"/>
              <a:t>t</a:t>
            </a:r>
            <a:r>
              <a:t>, the previously generated words w</a:t>
            </a:r>
            <a:r>
              <a:rPr baseline="-10999"/>
              <a:t>t</a:t>
            </a:r>
            <a:r>
              <a:t>, and the convolutional features of X whose dimension is D × D × C. Here D = 16 and C = 1024 denote the spatial and channel dimensions, respectively. Once the model is trained, reports for a new image can be generated by sequentially sampling w</a:t>
            </a:r>
            <a:r>
              <a:rPr baseline="-10999"/>
              <a:t>t</a:t>
            </a:r>
            <a:r>
              <a:rPr baseline="-5000"/>
              <a:t> </a:t>
            </a:r>
            <a:r>
              <a:t>∼ p(w</a:t>
            </a:r>
            <a:r>
              <a:rPr baseline="-10999"/>
              <a:t>t</a:t>
            </a:r>
            <a:r>
              <a:rPr baseline="-5000"/>
              <a:t> </a:t>
            </a:r>
            <a:r>
              <a:t>| h</a:t>
            </a:r>
            <a:r>
              <a:rPr baseline="-10999"/>
              <a:t>t</a:t>
            </a:r>
            <a:r>
              <a:rPr baseline="-5000"/>
              <a:t> </a:t>
            </a:r>
            <a:r>
              <a:t>) and updating the state using Equation. </a:t>
            </a:r>
            <a:endParaRPr sz="1200"/>
          </a:p>
          <a:p>
            <a:pPr algn="l" defTabSz="457200">
              <a:spcBef>
                <a:spcPts val="1200"/>
              </a:spcBef>
              <a:defRPr sz="3666">
                <a:latin typeface="Helvetica"/>
                <a:ea typeface="Helvetica"/>
                <a:cs typeface="Helvetica"/>
                <a:sym typeface="Helvetica"/>
              </a:defRPr>
            </a:pPr>
            <a:endParaRPr sz="1200"/>
          </a:p>
        </p:txBody>
      </p:sp>
      <p:pic>
        <p:nvPicPr>
          <p:cNvPr id="169" name="图像" descr="图像"/>
          <p:cNvPicPr>
            <a:picLocks noChangeAspect="1"/>
          </p:cNvPicPr>
          <p:nvPr/>
        </p:nvPicPr>
        <p:blipFill>
          <a:blip r:embed="rId2">
            <a:extLst/>
          </a:blip>
          <a:stretch>
            <a:fillRect/>
          </a:stretch>
        </p:blipFill>
        <p:spPr>
          <a:xfrm>
            <a:off x="2162440" y="3830457"/>
            <a:ext cx="5277135" cy="1016001"/>
          </a:xfrm>
          <a:prstGeom prst="rect">
            <a:avLst/>
          </a:prstGeom>
          <a:ln w="12700">
            <a:miter lim="400000"/>
          </a:ln>
        </p:spPr>
      </p:pic>
      <p:pic>
        <p:nvPicPr>
          <p:cNvPr id="170" name="图像" descr="图像"/>
          <p:cNvPicPr>
            <a:picLocks noChangeAspect="1"/>
          </p:cNvPicPr>
          <p:nvPr/>
        </p:nvPicPr>
        <p:blipFill>
          <a:blip r:embed="rId3">
            <a:extLst/>
          </a:blip>
          <a:stretch>
            <a:fillRect/>
          </a:stretch>
        </p:blipFill>
        <p:spPr>
          <a:xfrm>
            <a:off x="2162440" y="3830457"/>
            <a:ext cx="5549103" cy="62571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2" name="图像" descr="图像"/>
          <p:cNvPicPr>
            <a:picLocks noChangeAspect="1"/>
          </p:cNvPicPr>
          <p:nvPr/>
        </p:nvPicPr>
        <p:blipFill>
          <a:blip r:embed="rId2">
            <a:extLst/>
          </a:blip>
          <a:stretch>
            <a:fillRect/>
          </a:stretch>
        </p:blipFill>
        <p:spPr>
          <a:xfrm>
            <a:off x="2768600" y="1733550"/>
            <a:ext cx="18897600" cy="102489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Attention Encoded Text Embedding…"/>
          <p:cNvSpPr txBox="1"/>
          <p:nvPr/>
        </p:nvSpPr>
        <p:spPr>
          <a:xfrm>
            <a:off x="3049176" y="2761477"/>
            <a:ext cx="18285648" cy="9174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6899" indent="-426899" algn="l" defTabSz="457200">
              <a:spcBef>
                <a:spcPts val="1200"/>
              </a:spcBef>
              <a:buClr>
                <a:srgbClr val="000000"/>
              </a:buClr>
              <a:buSzPct val="100000"/>
              <a:buChar char="•"/>
              <a:defRPr sz="3666">
                <a:latin typeface="Helvetica"/>
                <a:ea typeface="Helvetica"/>
                <a:cs typeface="Helvetica"/>
                <a:sym typeface="Helvetica"/>
              </a:defRPr>
            </a:pPr>
            <a:r>
              <a:t>Attention Encoded Text Embedding </a:t>
            </a:r>
          </a:p>
          <a:p>
            <a:pPr algn="l" defTabSz="457200">
              <a:spcBef>
                <a:spcPts val="1200"/>
              </a:spcBef>
              <a:defRPr sz="3666">
                <a:latin typeface="Helvetica"/>
                <a:ea typeface="Helvetica"/>
                <a:cs typeface="Helvetica"/>
                <a:sym typeface="Helvetica"/>
              </a:defRPr>
            </a:pPr>
          </a:p>
          <a:p>
            <a:pPr algn="just" defTabSz="457200">
              <a:spcBef>
                <a:spcPts val="1200"/>
              </a:spcBef>
              <a:defRPr sz="3033">
                <a:latin typeface="Helvetica"/>
                <a:ea typeface="Helvetica"/>
                <a:cs typeface="Helvetica"/>
                <a:sym typeface="Helvetica"/>
              </a:defRPr>
            </a:pPr>
            <a:r>
              <a:t>we use attention to combine the most salient portions of the RNN hidden states. </a:t>
            </a:r>
          </a:p>
          <a:p>
            <a:pPr algn="just" defTabSz="457200">
              <a:spcBef>
                <a:spcPts val="1200"/>
              </a:spcBef>
              <a:defRPr sz="3033">
                <a:latin typeface="Helvetica"/>
                <a:ea typeface="Helvetica"/>
                <a:cs typeface="Helvetica"/>
                <a:sym typeface="Helvetica"/>
              </a:defRPr>
            </a:pPr>
          </a:p>
          <a:p>
            <a:pPr defTabSz="457200">
              <a:spcBef>
                <a:spcPts val="1200"/>
              </a:spcBef>
              <a:defRPr sz="3033">
                <a:latin typeface="Helvetica"/>
                <a:ea typeface="Helvetica"/>
                <a:cs typeface="Helvetica"/>
                <a:sym typeface="Helvetica"/>
              </a:defRPr>
            </a:pPr>
          </a:p>
          <a:p>
            <a:pPr algn="just" defTabSz="457200">
              <a:spcBef>
                <a:spcPts val="1200"/>
              </a:spcBef>
              <a:defRPr sz="3033">
                <a:latin typeface="Helvetica"/>
                <a:ea typeface="Helvetica"/>
                <a:cs typeface="Helvetica"/>
                <a:sym typeface="Helvetica"/>
              </a:defRPr>
            </a:pPr>
          </a:p>
          <a:p>
            <a:pPr algn="l" defTabSz="457200">
              <a:spcBef>
                <a:spcPts val="1200"/>
              </a:spcBef>
              <a:defRPr sz="3033">
                <a:latin typeface="Helvetica"/>
                <a:ea typeface="Helvetica"/>
                <a:cs typeface="Helvetica"/>
                <a:sym typeface="Helvetica"/>
              </a:defRPr>
            </a:pPr>
            <a:r>
              <a:t>With the attention calculated, we compute an r × d</a:t>
            </a:r>
            <a:r>
              <a:rPr baseline="-10945"/>
              <a:t>h</a:t>
            </a:r>
            <a:r>
              <a:rPr baseline="-4945"/>
              <a:t> </a:t>
            </a:r>
            <a:r>
              <a:t>embedding matrix, M = GH, which in essence executes r weighted sums across the T hidden states, aggregating them together into r representations. </a:t>
            </a:r>
          </a:p>
          <a:p>
            <a:pPr algn="l" defTabSz="457200">
              <a:spcBef>
                <a:spcPts val="1200"/>
              </a:spcBef>
              <a:defRPr sz="3033">
                <a:latin typeface="Helvetica"/>
                <a:ea typeface="Helvetica"/>
                <a:cs typeface="Helvetica"/>
                <a:sym typeface="Helvetica"/>
              </a:defRPr>
            </a:pPr>
            <a:endParaRPr sz="1200"/>
          </a:p>
          <a:p>
            <a:pPr algn="l" defTabSz="457200">
              <a:spcBef>
                <a:spcPts val="1200"/>
              </a:spcBef>
              <a:defRPr sz="3033">
                <a:latin typeface="Helvetica"/>
                <a:ea typeface="Helvetica"/>
                <a:cs typeface="Helvetica"/>
                <a:sym typeface="Helvetica"/>
              </a:defRPr>
            </a:pPr>
            <a:r>
              <a:t>Each row of G, denoted g</a:t>
            </a:r>
            <a:r>
              <a:rPr baseline="48485"/>
              <a:t>i</a:t>
            </a:r>
            <a:r>
              <a:rPr baseline="16485"/>
              <a:t> </a:t>
            </a:r>
            <a:r>
              <a:t>(i ∈ {1 . . . r}), indicates how much each hidden state contributes to the final embedded representation of M.</a:t>
            </a:r>
            <a:endParaRPr sz="1200"/>
          </a:p>
          <a:p>
            <a:pPr algn="just" defTabSz="457200">
              <a:spcBef>
                <a:spcPts val="1200"/>
              </a:spcBef>
              <a:defRPr sz="3033">
                <a:latin typeface="Helvetica"/>
                <a:ea typeface="Helvetica"/>
                <a:cs typeface="Helvetica"/>
                <a:sym typeface="Helvetica"/>
              </a:defRPr>
            </a:pPr>
          </a:p>
          <a:p>
            <a:pPr algn="just" defTabSz="457200">
              <a:spcBef>
                <a:spcPts val="1200"/>
              </a:spcBef>
              <a:defRPr sz="3033">
                <a:latin typeface="Helvetica"/>
                <a:ea typeface="Helvetica"/>
                <a:cs typeface="Helvetica"/>
                <a:sym typeface="Helvetica"/>
              </a:defRPr>
            </a:pPr>
            <a:r>
              <a:t>To provide a final global text embedding of the sentences in the report, the AETE executes max-over-r pooling across M, producing an embedding vector X</a:t>
            </a:r>
            <a:r>
              <a:rPr baseline="13188"/>
              <a:t>ˆ </a:t>
            </a:r>
            <a:r>
              <a:rPr baseline="-10945"/>
              <a:t>AETE</a:t>
            </a:r>
            <a:r>
              <a:rPr baseline="-4945"/>
              <a:t> </a:t>
            </a:r>
            <a:r>
              <a:t>with size d</a:t>
            </a:r>
            <a:r>
              <a:rPr baseline="-10945"/>
              <a:t>h</a:t>
            </a:r>
            <a:r>
              <a:t>. </a:t>
            </a:r>
            <a:endParaRPr sz="1200"/>
          </a:p>
          <a:p>
            <a:pPr algn="l" defTabSz="457200">
              <a:spcBef>
                <a:spcPts val="1200"/>
              </a:spcBef>
              <a:defRPr sz="1333">
                <a:latin typeface="Times Roman"/>
                <a:ea typeface="Times Roman"/>
                <a:cs typeface="Times Roman"/>
                <a:sym typeface="Times Roman"/>
              </a:defRPr>
            </a:pPr>
            <a:endParaRPr sz="1200"/>
          </a:p>
        </p:txBody>
      </p:sp>
      <p:pic>
        <p:nvPicPr>
          <p:cNvPr id="175" name="图像" descr="图像"/>
          <p:cNvPicPr>
            <a:picLocks noChangeAspect="1"/>
          </p:cNvPicPr>
          <p:nvPr/>
        </p:nvPicPr>
        <p:blipFill>
          <a:blip r:embed="rId2">
            <a:extLst/>
          </a:blip>
          <a:stretch>
            <a:fillRect/>
          </a:stretch>
        </p:blipFill>
        <p:spPr>
          <a:xfrm>
            <a:off x="3049176" y="2761477"/>
            <a:ext cx="6358149" cy="76576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aliency Weighted Global Average Pooling…"/>
          <p:cNvSpPr txBox="1"/>
          <p:nvPr/>
        </p:nvSpPr>
        <p:spPr>
          <a:xfrm>
            <a:off x="2672284" y="1857370"/>
            <a:ext cx="19039432" cy="100012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26899" indent="-426899" algn="l" defTabSz="457200">
              <a:spcBef>
                <a:spcPts val="1200"/>
              </a:spcBef>
              <a:buClr>
                <a:srgbClr val="000000"/>
              </a:buClr>
              <a:buSzPct val="100000"/>
              <a:buChar char="•"/>
              <a:defRPr sz="3666">
                <a:latin typeface="Helvetica"/>
                <a:ea typeface="Helvetica"/>
                <a:cs typeface="Helvetica"/>
                <a:sym typeface="Helvetica"/>
              </a:defRPr>
            </a:pPr>
            <a:r>
              <a:t>Saliency Weighted Global Average Pooling </a:t>
            </a:r>
          </a:p>
          <a:p>
            <a:pPr algn="l" defTabSz="457200">
              <a:spcBef>
                <a:spcPts val="1200"/>
              </a:spcBef>
              <a:defRPr sz="3666">
                <a:latin typeface="Helvetica"/>
                <a:ea typeface="Helvetica"/>
                <a:cs typeface="Helvetica"/>
                <a:sym typeface="Helvetica"/>
              </a:defRPr>
            </a:pPr>
          </a:p>
          <a:p>
            <a:pPr algn="l" defTabSz="457200">
              <a:spcBef>
                <a:spcPts val="1200"/>
              </a:spcBef>
              <a:defRPr sz="3033">
                <a:latin typeface="Helvetica"/>
                <a:ea typeface="Helvetica"/>
                <a:cs typeface="Helvetica"/>
                <a:sym typeface="Helvetica"/>
              </a:defRPr>
            </a:pPr>
            <a:r>
              <a:t>     In addition to using attention to provide a more meaningful text embedding, our goal is also to produce improved visual embeddings for classification. </a:t>
            </a:r>
          </a:p>
          <a:p>
            <a:pPr algn="l" defTabSz="457200">
              <a:spcBef>
                <a:spcPts val="1200"/>
              </a:spcBef>
              <a:defRPr sz="3033">
                <a:latin typeface="Helvetica"/>
                <a:ea typeface="Helvetica"/>
                <a:cs typeface="Helvetica"/>
                <a:sym typeface="Helvetica"/>
              </a:defRPr>
            </a:pPr>
            <a:r>
              <a:t>we re-use the attention mechanism, G, except that we perform a max-over-r operation, producing a sequence of saliency values, g</a:t>
            </a:r>
            <a:r>
              <a:rPr baseline="-10945"/>
              <a:t>t</a:t>
            </a:r>
            <a:r>
              <a:t>(t = 1, . . . , T ), for each word, w</a:t>
            </a:r>
            <a:r>
              <a:rPr baseline="-10945"/>
              <a:t>t</a:t>
            </a:r>
            <a:r>
              <a:t>. These saliency values are used to weight and select the spatial attention maps, a</a:t>
            </a:r>
            <a:r>
              <a:rPr baseline="-4945"/>
              <a:t>t</a:t>
            </a:r>
            <a:r>
              <a:t>, generated at each time point: </a:t>
            </a:r>
          </a:p>
          <a:p>
            <a:pPr defTabSz="457200">
              <a:spcBef>
                <a:spcPts val="1200"/>
              </a:spcBef>
              <a:defRPr sz="3666">
                <a:latin typeface="Helvetica"/>
                <a:ea typeface="Helvetica"/>
                <a:cs typeface="Helvetica"/>
                <a:sym typeface="Helvetica"/>
              </a:defRPr>
            </a:pPr>
            <a:endParaRPr sz="1200"/>
          </a:p>
          <a:p>
            <a:pPr algn="l" defTabSz="457200">
              <a:spcBef>
                <a:spcPts val="1200"/>
              </a:spcBef>
              <a:defRPr sz="3033">
                <a:latin typeface="Helvetica"/>
                <a:ea typeface="Helvetica"/>
                <a:cs typeface="Helvetica"/>
                <a:sym typeface="Helvetica"/>
              </a:defRPr>
            </a:pPr>
            <a:r>
              <a:t>This map is encoded with all spatial saliency regions guided by the text attention. We use this this map to highlight the spatial regions of X with more meaningful information: </a:t>
            </a:r>
          </a:p>
          <a:p>
            <a:pPr defTabSz="457200">
              <a:spcBef>
                <a:spcPts val="1200"/>
              </a:spcBef>
              <a:defRPr sz="3033">
                <a:latin typeface="Helvetica"/>
                <a:ea typeface="Helvetica"/>
                <a:cs typeface="Helvetica"/>
                <a:sym typeface="Helvetica"/>
              </a:defRPr>
            </a:pPr>
          </a:p>
          <a:p>
            <a:pPr algn="l" defTabSz="457200">
              <a:spcBef>
                <a:spcPts val="1200"/>
              </a:spcBef>
              <a:defRPr sz="3033">
                <a:latin typeface="Helvetica"/>
                <a:ea typeface="Helvetica"/>
                <a:cs typeface="Helvetica"/>
                <a:sym typeface="Helvetica"/>
              </a:defRPr>
            </a:pPr>
            <a:r>
              <a:t>where x, y ∈ {1...D} and X</a:t>
            </a:r>
            <a:r>
              <a:rPr baseline="13188"/>
              <a:t>ˆ </a:t>
            </a:r>
            <a:r>
              <a:rPr baseline="-10945"/>
              <a:t>SW −GAP</a:t>
            </a:r>
            <a:r>
              <a:rPr baseline="-4945"/>
              <a:t> </a:t>
            </a:r>
            <a:r>
              <a:t>is a 1-by-C vector representing the global visual information, guided by both text- and visual-based attention. </a:t>
            </a:r>
            <a:endParaRPr sz="1200"/>
          </a:p>
          <a:p>
            <a:pPr algn="l" defTabSz="457200">
              <a:spcBef>
                <a:spcPts val="1200"/>
              </a:spcBef>
              <a:defRPr sz="1333">
                <a:latin typeface="Times Roman"/>
                <a:ea typeface="Times Roman"/>
                <a:cs typeface="Times Roman"/>
                <a:sym typeface="Times Roman"/>
              </a:defRPr>
            </a:pPr>
          </a:p>
        </p:txBody>
      </p:sp>
      <p:pic>
        <p:nvPicPr>
          <p:cNvPr id="178" name="图像" descr="图像"/>
          <p:cNvPicPr>
            <a:picLocks noChangeAspect="1"/>
          </p:cNvPicPr>
          <p:nvPr/>
        </p:nvPicPr>
        <p:blipFill>
          <a:blip r:embed="rId2">
            <a:extLst/>
          </a:blip>
          <a:stretch>
            <a:fillRect/>
          </a:stretch>
        </p:blipFill>
        <p:spPr>
          <a:xfrm>
            <a:off x="2672284" y="1857370"/>
            <a:ext cx="5175749" cy="1171050"/>
          </a:xfrm>
          <a:prstGeom prst="rect">
            <a:avLst/>
          </a:prstGeom>
          <a:ln w="12700">
            <a:miter lim="400000"/>
          </a:ln>
        </p:spPr>
      </p:pic>
      <p:pic>
        <p:nvPicPr>
          <p:cNvPr id="179" name="图像" descr="图像"/>
          <p:cNvPicPr>
            <a:picLocks noChangeAspect="1"/>
          </p:cNvPicPr>
          <p:nvPr/>
        </p:nvPicPr>
        <p:blipFill>
          <a:blip r:embed="rId3">
            <a:extLst/>
          </a:blip>
          <a:stretch>
            <a:fillRect/>
          </a:stretch>
        </p:blipFill>
        <p:spPr>
          <a:xfrm>
            <a:off x="2672284" y="1857370"/>
            <a:ext cx="8046348" cy="140780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Avenir Next Demi Bold"/>
        <a:ea typeface="Avenir Next Demi Bold"/>
        <a:cs typeface="Avenir Next Demi Bold"/>
      </a:majorFont>
      <a:minorFont>
        <a:latin typeface="Avenir Next Demi Bold"/>
        <a:ea typeface="Avenir Next Demi Bold"/>
        <a:cs typeface="Avenir Next Demi 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